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4649" r:id="rId1"/>
  </p:sldMasterIdLst>
  <p:notesMasterIdLst>
    <p:notesMasterId r:id="rId36"/>
  </p:notesMasterIdLst>
  <p:sldIdLst>
    <p:sldId id="256" r:id="rId2"/>
    <p:sldId id="275" r:id="rId3"/>
    <p:sldId id="276" r:id="rId4"/>
    <p:sldId id="257" r:id="rId5"/>
    <p:sldId id="260" r:id="rId6"/>
    <p:sldId id="261" r:id="rId7"/>
    <p:sldId id="273" r:id="rId8"/>
    <p:sldId id="313" r:id="rId9"/>
    <p:sldId id="262" r:id="rId10"/>
    <p:sldId id="263" r:id="rId11"/>
    <p:sldId id="264" r:id="rId12"/>
    <p:sldId id="277" r:id="rId13"/>
    <p:sldId id="289" r:id="rId14"/>
    <p:sldId id="278" r:id="rId15"/>
    <p:sldId id="314" r:id="rId16"/>
    <p:sldId id="267" r:id="rId17"/>
    <p:sldId id="315" r:id="rId18"/>
    <p:sldId id="279" r:id="rId19"/>
    <p:sldId id="280" r:id="rId20"/>
    <p:sldId id="316" r:id="rId21"/>
    <p:sldId id="281" r:id="rId22"/>
    <p:sldId id="282" r:id="rId23"/>
    <p:sldId id="317" r:id="rId24"/>
    <p:sldId id="284" r:id="rId25"/>
    <p:sldId id="312" r:id="rId26"/>
    <p:sldId id="318" r:id="rId27"/>
    <p:sldId id="309" r:id="rId28"/>
    <p:sldId id="319" r:id="rId29"/>
    <p:sldId id="292" r:id="rId30"/>
    <p:sldId id="293" r:id="rId31"/>
    <p:sldId id="320" r:id="rId32"/>
    <p:sldId id="321" r:id="rId33"/>
    <p:sldId id="298" r:id="rId34"/>
    <p:sldId id="300" r:id="rId35"/>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1F331"/>
    <a:srgbClr val="EAB736"/>
    <a:srgbClr val="76EF4B"/>
    <a:srgbClr val="FC68E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E8034E78-7F5D-4C2E-B375-FC64B27BC917}" styleName="النمط الداكن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left>
            <a:ln w="25400" cmpd="sng">
              <a:solidFill>
                <a:schemeClr val="lt1"/>
              </a:solidFill>
            </a:ln>
          </a:left>
        </a:tcBdr>
        <a:fill>
          <a:solidFill>
            <a:schemeClr val="dk1">
              <a:tint val="60000"/>
            </a:schemeClr>
          </a:solidFill>
        </a:fill>
      </a:tcStyle>
    </a:lastCol>
    <a:firstCol>
      <a:tcTxStyle b="on"/>
      <a:tcStyle>
        <a:tcBdr>
          <a:right>
            <a:ln w="25400" cmpd="sng">
              <a:solidFill>
                <a:schemeClr val="lt1"/>
              </a:solidFill>
            </a:ln>
          </a:right>
        </a:tcBdr>
        <a:fill>
          <a:solidFill>
            <a:schemeClr val="dk1">
              <a:tint val="60000"/>
            </a:schemeClr>
          </a:solidFill>
        </a:fill>
      </a:tcStyle>
    </a:firstCol>
    <a:lastRow>
      <a:tcTxStyle b="on"/>
      <a:tcStyle>
        <a:tcBdr>
          <a:top>
            <a:ln w="25400" cmpd="sng">
              <a:solidFill>
                <a:schemeClr val="lt1"/>
              </a:solidFill>
            </a:ln>
          </a:top>
        </a:tcBdr>
        <a:fill>
          <a:solidFill>
            <a:schemeClr val="dk1">
              <a:tint val="6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125E5076-3810-47DD-B79F-674D7AD40C01}" styleName="نمط داكن 1 - تمييز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84380" autoAdjust="0"/>
    <p:restoredTop sz="94628" autoAdjust="0"/>
  </p:normalViewPr>
  <p:slideViewPr>
    <p:cSldViewPr>
      <p:cViewPr>
        <p:scale>
          <a:sx n="75" d="100"/>
          <a:sy n="75" d="100"/>
        </p:scale>
        <p:origin x="1666" y="202"/>
      </p:cViewPr>
      <p:guideLst>
        <p:guide orient="horz" pos="2160"/>
        <p:guide pos="2880"/>
      </p:guideLst>
    </p:cSldViewPr>
  </p:slideViewPr>
  <p:outlineViewPr>
    <p:cViewPr>
      <p:scale>
        <a:sx n="33" d="100"/>
        <a:sy n="33" d="100"/>
      </p:scale>
      <p:origin x="0" y="1644"/>
    </p:cViewPr>
  </p:outlineViewPr>
  <p:notesTextViewPr>
    <p:cViewPr>
      <p:scale>
        <a:sx n="1" d="1"/>
        <a:sy n="1" d="1"/>
      </p:scale>
      <p:origin x="0" y="0"/>
    </p:cViewPr>
  </p:notesTextViewPr>
  <p:sorterViewPr>
    <p:cViewPr>
      <p:scale>
        <a:sx n="100" d="100"/>
        <a:sy n="100" d="100"/>
      </p:scale>
      <p:origin x="0" y="9173"/>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anar" userId="15b280394875a9ab" providerId="LiveId" clId="{0B264E8A-E0F8-4D07-AC96-A3684C4BECA6}"/>
    <pc:docChg chg="custSel modSld">
      <pc:chgData name="manar" userId="15b280394875a9ab" providerId="LiveId" clId="{0B264E8A-E0F8-4D07-AC96-A3684C4BECA6}" dt="2020-12-02T08:52:32.324" v="1368" actId="13926"/>
      <pc:docMkLst>
        <pc:docMk/>
      </pc:docMkLst>
      <pc:sldChg chg="modSp mod">
        <pc:chgData name="manar" userId="15b280394875a9ab" providerId="LiveId" clId="{0B264E8A-E0F8-4D07-AC96-A3684C4BECA6}" dt="2020-11-22T18:30:48.159" v="109" actId="113"/>
        <pc:sldMkLst>
          <pc:docMk/>
          <pc:sldMk cId="0" sldId="256"/>
        </pc:sldMkLst>
        <pc:spChg chg="mod">
          <ac:chgData name="manar" userId="15b280394875a9ab" providerId="LiveId" clId="{0B264E8A-E0F8-4D07-AC96-A3684C4BECA6}" dt="2020-11-22T18:30:48.159" v="109" actId="113"/>
          <ac:spMkLst>
            <pc:docMk/>
            <pc:sldMk cId="0" sldId="256"/>
            <ac:spMk id="2" creationId="{00000000-0000-0000-0000-000000000000}"/>
          </ac:spMkLst>
        </pc:spChg>
      </pc:sldChg>
      <pc:sldChg chg="modSp mod">
        <pc:chgData name="manar" userId="15b280394875a9ab" providerId="LiveId" clId="{0B264E8A-E0F8-4D07-AC96-A3684C4BECA6}" dt="2020-11-23T08:12:22.575" v="137" actId="207"/>
        <pc:sldMkLst>
          <pc:docMk/>
          <pc:sldMk cId="0" sldId="257"/>
        </pc:sldMkLst>
        <pc:spChg chg="mod">
          <ac:chgData name="manar" userId="15b280394875a9ab" providerId="LiveId" clId="{0B264E8A-E0F8-4D07-AC96-A3684C4BECA6}" dt="2020-11-23T08:12:22.575" v="137" actId="207"/>
          <ac:spMkLst>
            <pc:docMk/>
            <pc:sldMk cId="0" sldId="257"/>
            <ac:spMk id="2" creationId="{00000000-0000-0000-0000-000000000000}"/>
          </ac:spMkLst>
        </pc:spChg>
      </pc:sldChg>
      <pc:sldChg chg="modSp mod">
        <pc:chgData name="manar" userId="15b280394875a9ab" providerId="LiveId" clId="{0B264E8A-E0F8-4D07-AC96-A3684C4BECA6}" dt="2020-11-23T08:18:33.145" v="141" actId="13926"/>
        <pc:sldMkLst>
          <pc:docMk/>
          <pc:sldMk cId="0" sldId="260"/>
        </pc:sldMkLst>
        <pc:spChg chg="mod">
          <ac:chgData name="manar" userId="15b280394875a9ab" providerId="LiveId" clId="{0B264E8A-E0F8-4D07-AC96-A3684C4BECA6}" dt="2020-11-23T08:18:33.145" v="141" actId="13926"/>
          <ac:spMkLst>
            <pc:docMk/>
            <pc:sldMk cId="0" sldId="260"/>
            <ac:spMk id="2" creationId="{00000000-0000-0000-0000-000000000000}"/>
          </ac:spMkLst>
        </pc:spChg>
      </pc:sldChg>
      <pc:sldChg chg="modSp mod">
        <pc:chgData name="manar" userId="15b280394875a9ab" providerId="LiveId" clId="{0B264E8A-E0F8-4D07-AC96-A3684C4BECA6}" dt="2020-11-25T08:16:12.940" v="156" actId="20577"/>
        <pc:sldMkLst>
          <pc:docMk/>
          <pc:sldMk cId="0" sldId="261"/>
        </pc:sldMkLst>
        <pc:spChg chg="mod">
          <ac:chgData name="manar" userId="15b280394875a9ab" providerId="LiveId" clId="{0B264E8A-E0F8-4D07-AC96-A3684C4BECA6}" dt="2020-11-25T08:16:12.940" v="156" actId="20577"/>
          <ac:spMkLst>
            <pc:docMk/>
            <pc:sldMk cId="0" sldId="261"/>
            <ac:spMk id="2" creationId="{00000000-0000-0000-0000-000000000000}"/>
          </ac:spMkLst>
        </pc:spChg>
      </pc:sldChg>
      <pc:sldChg chg="modSp mod">
        <pc:chgData name="manar" userId="15b280394875a9ab" providerId="LiveId" clId="{0B264E8A-E0F8-4D07-AC96-A3684C4BECA6}" dt="2020-11-25T08:40:55.100" v="158" actId="13926"/>
        <pc:sldMkLst>
          <pc:docMk/>
          <pc:sldMk cId="0" sldId="262"/>
        </pc:sldMkLst>
        <pc:spChg chg="mod">
          <ac:chgData name="manar" userId="15b280394875a9ab" providerId="LiveId" clId="{0B264E8A-E0F8-4D07-AC96-A3684C4BECA6}" dt="2020-11-25T08:40:55.100" v="158" actId="13926"/>
          <ac:spMkLst>
            <pc:docMk/>
            <pc:sldMk cId="0" sldId="262"/>
            <ac:spMk id="8" creationId="{F0A3A7E6-B01E-460D-9360-410D8DFAC7D3}"/>
          </ac:spMkLst>
        </pc:spChg>
      </pc:sldChg>
      <pc:sldChg chg="modSp mod">
        <pc:chgData name="manar" userId="15b280394875a9ab" providerId="LiveId" clId="{0B264E8A-E0F8-4D07-AC96-A3684C4BECA6}" dt="2020-11-30T08:24:40.814" v="185" actId="13926"/>
        <pc:sldMkLst>
          <pc:docMk/>
          <pc:sldMk cId="0" sldId="267"/>
        </pc:sldMkLst>
        <pc:spChg chg="mod">
          <ac:chgData name="manar" userId="15b280394875a9ab" providerId="LiveId" clId="{0B264E8A-E0F8-4D07-AC96-A3684C4BECA6}" dt="2020-11-30T08:24:40.814" v="185" actId="13926"/>
          <ac:spMkLst>
            <pc:docMk/>
            <pc:sldMk cId="0" sldId="267"/>
            <ac:spMk id="2" creationId="{00000000-0000-0000-0000-000000000000}"/>
          </ac:spMkLst>
        </pc:spChg>
      </pc:sldChg>
      <pc:sldChg chg="modSp mod">
        <pc:chgData name="manar" userId="15b280394875a9ab" providerId="LiveId" clId="{0B264E8A-E0F8-4D07-AC96-A3684C4BECA6}" dt="2020-11-23T07:55:30.813" v="123" actId="13926"/>
        <pc:sldMkLst>
          <pc:docMk/>
          <pc:sldMk cId="0" sldId="275"/>
        </pc:sldMkLst>
        <pc:spChg chg="mod">
          <ac:chgData name="manar" userId="15b280394875a9ab" providerId="LiveId" clId="{0B264E8A-E0F8-4D07-AC96-A3684C4BECA6}" dt="2020-11-23T07:55:30.813" v="123" actId="13926"/>
          <ac:spMkLst>
            <pc:docMk/>
            <pc:sldMk cId="0" sldId="275"/>
            <ac:spMk id="9" creationId="{00000000-0000-0000-0000-000000000000}"/>
          </ac:spMkLst>
        </pc:spChg>
      </pc:sldChg>
      <pc:sldChg chg="modSp mod">
        <pc:chgData name="manar" userId="15b280394875a9ab" providerId="LiveId" clId="{0B264E8A-E0F8-4D07-AC96-A3684C4BECA6}" dt="2020-11-23T08:05:09.348" v="136" actId="13926"/>
        <pc:sldMkLst>
          <pc:docMk/>
          <pc:sldMk cId="0" sldId="276"/>
        </pc:sldMkLst>
        <pc:spChg chg="mod">
          <ac:chgData name="manar" userId="15b280394875a9ab" providerId="LiveId" clId="{0B264E8A-E0F8-4D07-AC96-A3684C4BECA6}" dt="2020-11-23T08:05:09.348" v="136" actId="13926"/>
          <ac:spMkLst>
            <pc:docMk/>
            <pc:sldMk cId="0" sldId="276"/>
            <ac:spMk id="4" creationId="{00000000-0000-0000-0000-000000000000}"/>
          </ac:spMkLst>
        </pc:spChg>
      </pc:sldChg>
      <pc:sldChg chg="modSp mod">
        <pc:chgData name="manar" userId="15b280394875a9ab" providerId="LiveId" clId="{0B264E8A-E0F8-4D07-AC96-A3684C4BECA6}" dt="2020-11-30T08:13:31.577" v="178" actId="13926"/>
        <pc:sldMkLst>
          <pc:docMk/>
          <pc:sldMk cId="0" sldId="278"/>
        </pc:sldMkLst>
        <pc:spChg chg="mod">
          <ac:chgData name="manar" userId="15b280394875a9ab" providerId="LiveId" clId="{0B264E8A-E0F8-4D07-AC96-A3684C4BECA6}" dt="2020-11-30T08:13:31.577" v="178" actId="13926"/>
          <ac:spMkLst>
            <pc:docMk/>
            <pc:sldMk cId="0" sldId="278"/>
            <ac:spMk id="2" creationId="{00000000-0000-0000-0000-000000000000}"/>
          </ac:spMkLst>
        </pc:spChg>
      </pc:sldChg>
      <pc:sldChg chg="modSp mod">
        <pc:chgData name="manar" userId="15b280394875a9ab" providerId="LiveId" clId="{0B264E8A-E0F8-4D07-AC96-A3684C4BECA6}" dt="2020-11-30T08:44:18" v="192" actId="13926"/>
        <pc:sldMkLst>
          <pc:docMk/>
          <pc:sldMk cId="0" sldId="279"/>
        </pc:sldMkLst>
        <pc:spChg chg="mod">
          <ac:chgData name="manar" userId="15b280394875a9ab" providerId="LiveId" clId="{0B264E8A-E0F8-4D07-AC96-A3684C4BECA6}" dt="2020-11-30T08:44:18" v="192" actId="13926"/>
          <ac:spMkLst>
            <pc:docMk/>
            <pc:sldMk cId="0" sldId="279"/>
            <ac:spMk id="3" creationId="{00000000-0000-0000-0000-000000000000}"/>
          </ac:spMkLst>
        </pc:spChg>
      </pc:sldChg>
      <pc:sldChg chg="modSp mod">
        <pc:chgData name="manar" userId="15b280394875a9ab" providerId="LiveId" clId="{0B264E8A-E0F8-4D07-AC96-A3684C4BECA6}" dt="2020-12-02T08:29:59.420" v="935" actId="20577"/>
        <pc:sldMkLst>
          <pc:docMk/>
          <pc:sldMk cId="0" sldId="280"/>
        </pc:sldMkLst>
        <pc:spChg chg="mod">
          <ac:chgData name="manar" userId="15b280394875a9ab" providerId="LiveId" clId="{0B264E8A-E0F8-4D07-AC96-A3684C4BECA6}" dt="2020-12-02T08:29:59.420" v="935" actId="20577"/>
          <ac:spMkLst>
            <pc:docMk/>
            <pc:sldMk cId="0" sldId="280"/>
            <ac:spMk id="2" creationId="{00000000-0000-0000-0000-000000000000}"/>
          </ac:spMkLst>
        </pc:spChg>
      </pc:sldChg>
      <pc:sldChg chg="modSp mod">
        <pc:chgData name="manar" userId="15b280394875a9ab" providerId="LiveId" clId="{0B264E8A-E0F8-4D07-AC96-A3684C4BECA6}" dt="2020-12-02T08:31:21.792" v="946" actId="20577"/>
        <pc:sldMkLst>
          <pc:docMk/>
          <pc:sldMk cId="0" sldId="281"/>
        </pc:sldMkLst>
        <pc:spChg chg="mod">
          <ac:chgData name="manar" userId="15b280394875a9ab" providerId="LiveId" clId="{0B264E8A-E0F8-4D07-AC96-A3684C4BECA6}" dt="2020-12-02T08:31:21.792" v="946" actId="20577"/>
          <ac:spMkLst>
            <pc:docMk/>
            <pc:sldMk cId="0" sldId="281"/>
            <ac:spMk id="2" creationId="{00000000-0000-0000-0000-000000000000}"/>
          </ac:spMkLst>
        </pc:spChg>
      </pc:sldChg>
      <pc:sldChg chg="modSp mod">
        <pc:chgData name="manar" userId="15b280394875a9ab" providerId="LiveId" clId="{0B264E8A-E0F8-4D07-AC96-A3684C4BECA6}" dt="2020-12-02T08:34:36.381" v="1094" actId="20577"/>
        <pc:sldMkLst>
          <pc:docMk/>
          <pc:sldMk cId="0" sldId="282"/>
        </pc:sldMkLst>
        <pc:spChg chg="mod">
          <ac:chgData name="manar" userId="15b280394875a9ab" providerId="LiveId" clId="{0B264E8A-E0F8-4D07-AC96-A3684C4BECA6}" dt="2020-12-02T08:34:36.381" v="1094" actId="20577"/>
          <ac:spMkLst>
            <pc:docMk/>
            <pc:sldMk cId="0" sldId="282"/>
            <ac:spMk id="3" creationId="{00000000-0000-0000-0000-000000000000}"/>
          </ac:spMkLst>
        </pc:spChg>
      </pc:sldChg>
      <pc:sldChg chg="modSp mod">
        <pc:chgData name="manar" userId="15b280394875a9ab" providerId="LiveId" clId="{0B264E8A-E0F8-4D07-AC96-A3684C4BECA6}" dt="2020-12-02T08:50:27.093" v="1328" actId="13926"/>
        <pc:sldMkLst>
          <pc:docMk/>
          <pc:sldMk cId="0" sldId="284"/>
        </pc:sldMkLst>
        <pc:spChg chg="mod">
          <ac:chgData name="manar" userId="15b280394875a9ab" providerId="LiveId" clId="{0B264E8A-E0F8-4D07-AC96-A3684C4BECA6}" dt="2020-12-02T08:50:27.093" v="1328" actId="13926"/>
          <ac:spMkLst>
            <pc:docMk/>
            <pc:sldMk cId="0" sldId="284"/>
            <ac:spMk id="2" creationId="{00000000-0000-0000-0000-000000000000}"/>
          </ac:spMkLst>
        </pc:spChg>
      </pc:sldChg>
      <pc:sldChg chg="modSp mod">
        <pc:chgData name="manar" userId="15b280394875a9ab" providerId="LiveId" clId="{0B264E8A-E0F8-4D07-AC96-A3684C4BECA6}" dt="2020-11-30T08:12:05.544" v="177" actId="13926"/>
        <pc:sldMkLst>
          <pc:docMk/>
          <pc:sldMk cId="0" sldId="289"/>
        </pc:sldMkLst>
        <pc:spChg chg="mod">
          <ac:chgData name="manar" userId="15b280394875a9ab" providerId="LiveId" clId="{0B264E8A-E0F8-4D07-AC96-A3684C4BECA6}" dt="2020-11-30T08:12:05.544" v="177" actId="13926"/>
          <ac:spMkLst>
            <pc:docMk/>
            <pc:sldMk cId="0" sldId="289"/>
            <ac:spMk id="2" creationId="{00000000-0000-0000-0000-000000000000}"/>
          </ac:spMkLst>
        </pc:spChg>
      </pc:sldChg>
      <pc:sldChg chg="modSp mod">
        <pc:chgData name="manar" userId="15b280394875a9ab" providerId="LiveId" clId="{0B264E8A-E0F8-4D07-AC96-A3684C4BECA6}" dt="2020-11-22T18:31:56.474" v="114" actId="207"/>
        <pc:sldMkLst>
          <pc:docMk/>
          <pc:sldMk cId="0" sldId="298"/>
        </pc:sldMkLst>
        <pc:graphicFrameChg chg="modGraphic">
          <ac:chgData name="manar" userId="15b280394875a9ab" providerId="LiveId" clId="{0B264E8A-E0F8-4D07-AC96-A3684C4BECA6}" dt="2020-11-22T18:31:56.474" v="114" actId="207"/>
          <ac:graphicFrameMkLst>
            <pc:docMk/>
            <pc:sldMk cId="0" sldId="298"/>
            <ac:graphicFrameMk id="2" creationId="{00000000-0000-0000-0000-000000000000}"/>
          </ac:graphicFrameMkLst>
        </pc:graphicFrameChg>
      </pc:sldChg>
      <pc:sldChg chg="modSp mod">
        <pc:chgData name="manar" userId="15b280394875a9ab" providerId="LiveId" clId="{0B264E8A-E0F8-4D07-AC96-A3684C4BECA6}" dt="2020-11-22T18:32:14.025" v="117" actId="207"/>
        <pc:sldMkLst>
          <pc:docMk/>
          <pc:sldMk cId="0" sldId="300"/>
        </pc:sldMkLst>
        <pc:graphicFrameChg chg="modGraphic">
          <ac:chgData name="manar" userId="15b280394875a9ab" providerId="LiveId" clId="{0B264E8A-E0F8-4D07-AC96-A3684C4BECA6}" dt="2020-11-22T18:32:09.134" v="116" actId="207"/>
          <ac:graphicFrameMkLst>
            <pc:docMk/>
            <pc:sldMk cId="0" sldId="300"/>
            <ac:graphicFrameMk id="2" creationId="{00000000-0000-0000-0000-000000000000}"/>
          </ac:graphicFrameMkLst>
        </pc:graphicFrameChg>
        <pc:graphicFrameChg chg="modGraphic">
          <ac:chgData name="manar" userId="15b280394875a9ab" providerId="LiveId" clId="{0B264E8A-E0F8-4D07-AC96-A3684C4BECA6}" dt="2020-11-22T18:32:14.025" v="117" actId="207"/>
          <ac:graphicFrameMkLst>
            <pc:docMk/>
            <pc:sldMk cId="0" sldId="300"/>
            <ac:graphicFrameMk id="3" creationId="{00000000-0000-0000-0000-000000000000}"/>
          </ac:graphicFrameMkLst>
        </pc:graphicFrameChg>
      </pc:sldChg>
      <pc:sldChg chg="modSp mod">
        <pc:chgData name="manar" userId="15b280394875a9ab" providerId="LiveId" clId="{0B264E8A-E0F8-4D07-AC96-A3684C4BECA6}" dt="2020-12-02T08:52:32.324" v="1368" actId="13926"/>
        <pc:sldMkLst>
          <pc:docMk/>
          <pc:sldMk cId="0" sldId="312"/>
        </pc:sldMkLst>
        <pc:spChg chg="mod">
          <ac:chgData name="manar" userId="15b280394875a9ab" providerId="LiveId" clId="{0B264E8A-E0F8-4D07-AC96-A3684C4BECA6}" dt="2020-12-02T08:52:32.324" v="1368" actId="13926"/>
          <ac:spMkLst>
            <pc:docMk/>
            <pc:sldMk cId="0" sldId="312"/>
            <ac:spMk id="5" creationId="{00000000-0000-0000-0000-000000000000}"/>
          </ac:spMkLst>
        </pc:spChg>
      </pc:sldChg>
      <pc:sldChg chg="modSp mod">
        <pc:chgData name="manar" userId="15b280394875a9ab" providerId="LiveId" clId="{0B264E8A-E0F8-4D07-AC96-A3684C4BECA6}" dt="2020-11-25T08:39:08.591" v="157" actId="20577"/>
        <pc:sldMkLst>
          <pc:docMk/>
          <pc:sldMk cId="1064009981" sldId="313"/>
        </pc:sldMkLst>
        <pc:spChg chg="mod">
          <ac:chgData name="manar" userId="15b280394875a9ab" providerId="LiveId" clId="{0B264E8A-E0F8-4D07-AC96-A3684C4BECA6}" dt="2020-11-25T08:39:08.591" v="157" actId="20577"/>
          <ac:spMkLst>
            <pc:docMk/>
            <pc:sldMk cId="1064009981" sldId="313"/>
            <ac:spMk id="3" creationId="{50C02424-38C0-41B3-B6A1-10B2BFBE8731}"/>
          </ac:spMkLst>
        </pc:spChg>
      </pc:sldChg>
      <pc:sldChg chg="modSp mod">
        <pc:chgData name="manar" userId="15b280394875a9ab" providerId="LiveId" clId="{0B264E8A-E0F8-4D07-AC96-A3684C4BECA6}" dt="2020-11-30T08:28:26.798" v="188" actId="13926"/>
        <pc:sldMkLst>
          <pc:docMk/>
          <pc:sldMk cId="2341640876" sldId="314"/>
        </pc:sldMkLst>
        <pc:spChg chg="mod">
          <ac:chgData name="manar" userId="15b280394875a9ab" providerId="LiveId" clId="{0B264E8A-E0F8-4D07-AC96-A3684C4BECA6}" dt="2020-11-30T08:28:26.798" v="188" actId="13926"/>
          <ac:spMkLst>
            <pc:docMk/>
            <pc:sldMk cId="2341640876" sldId="314"/>
            <ac:spMk id="3" creationId="{7F04D81F-1A7E-4A38-8CFB-6DDE0C3EF0E7}"/>
          </ac:spMkLst>
        </pc:spChg>
      </pc:sldChg>
      <pc:sldChg chg="modSp mod">
        <pc:chgData name="manar" userId="15b280394875a9ab" providerId="LiveId" clId="{0B264E8A-E0F8-4D07-AC96-A3684C4BECA6}" dt="2020-11-30T08:29:37.413" v="190" actId="13926"/>
        <pc:sldMkLst>
          <pc:docMk/>
          <pc:sldMk cId="2350423650" sldId="315"/>
        </pc:sldMkLst>
        <pc:spChg chg="mod">
          <ac:chgData name="manar" userId="15b280394875a9ab" providerId="LiveId" clId="{0B264E8A-E0F8-4D07-AC96-A3684C4BECA6}" dt="2020-11-30T08:29:37.413" v="190" actId="13926"/>
          <ac:spMkLst>
            <pc:docMk/>
            <pc:sldMk cId="2350423650" sldId="315"/>
            <ac:spMk id="3" creationId="{A69D6A06-F5F4-47B1-ACBC-AD0CEC826E70}"/>
          </ac:spMkLst>
        </pc:spChg>
      </pc:sldChg>
      <pc:sldChg chg="delSp modSp mod">
        <pc:chgData name="manar" userId="15b280394875a9ab" providerId="LiveId" clId="{0B264E8A-E0F8-4D07-AC96-A3684C4BECA6}" dt="2020-12-02T08:15:58.610" v="482" actId="13926"/>
        <pc:sldMkLst>
          <pc:docMk/>
          <pc:sldMk cId="3098105061" sldId="316"/>
        </pc:sldMkLst>
        <pc:spChg chg="mod">
          <ac:chgData name="manar" userId="15b280394875a9ab" providerId="LiveId" clId="{0B264E8A-E0F8-4D07-AC96-A3684C4BECA6}" dt="2020-12-02T08:15:58.610" v="482" actId="13926"/>
          <ac:spMkLst>
            <pc:docMk/>
            <pc:sldMk cId="3098105061" sldId="316"/>
            <ac:spMk id="3" creationId="{581E2E9B-3D42-45A4-8535-0881B3F1F9A3}"/>
          </ac:spMkLst>
        </pc:spChg>
        <pc:picChg chg="del">
          <ac:chgData name="manar" userId="15b280394875a9ab" providerId="LiveId" clId="{0B264E8A-E0F8-4D07-AC96-A3684C4BECA6}" dt="2020-12-02T08:08:14.057" v="419" actId="478"/>
          <ac:picMkLst>
            <pc:docMk/>
            <pc:sldMk cId="3098105061" sldId="316"/>
            <ac:picMk id="4" creationId="{C0D237A6-5A8F-4BBE-924F-1AFF956EB0CF}"/>
          </ac:picMkLst>
        </pc:picChg>
      </pc:sldChg>
      <pc:sldChg chg="delSp modSp mod">
        <pc:chgData name="manar" userId="15b280394875a9ab" providerId="LiveId" clId="{0B264E8A-E0F8-4D07-AC96-A3684C4BECA6}" dt="2020-12-02T08:45:31.499" v="1320" actId="14100"/>
        <pc:sldMkLst>
          <pc:docMk/>
          <pc:sldMk cId="1275619239" sldId="317"/>
        </pc:sldMkLst>
        <pc:spChg chg="mod">
          <ac:chgData name="manar" userId="15b280394875a9ab" providerId="LiveId" clId="{0B264E8A-E0F8-4D07-AC96-A3684C4BECA6}" dt="2020-12-02T08:45:31.499" v="1320" actId="14100"/>
          <ac:spMkLst>
            <pc:docMk/>
            <pc:sldMk cId="1275619239" sldId="317"/>
            <ac:spMk id="3" creationId="{3C2033EC-D014-4AC5-B31C-DEDCD905F035}"/>
          </ac:spMkLst>
        </pc:spChg>
        <pc:picChg chg="del">
          <ac:chgData name="manar" userId="15b280394875a9ab" providerId="LiveId" clId="{0B264E8A-E0F8-4D07-AC96-A3684C4BECA6}" dt="2020-12-02T08:40:48.659" v="1294" actId="478"/>
          <ac:picMkLst>
            <pc:docMk/>
            <pc:sldMk cId="1275619239" sldId="317"/>
            <ac:picMk id="5" creationId="{0761E342-B891-4C9C-9009-3AD734BDABA7}"/>
          </ac:picMkLst>
        </pc:picChg>
      </pc:sldChg>
      <pc:sldChg chg="modSp mod">
        <pc:chgData name="manar" userId="15b280394875a9ab" providerId="LiveId" clId="{0B264E8A-E0F8-4D07-AC96-A3684C4BECA6}" dt="2020-11-22T18:31:48.505" v="113" actId="207"/>
        <pc:sldMkLst>
          <pc:docMk/>
          <pc:sldMk cId="2254626341" sldId="321"/>
        </pc:sldMkLst>
        <pc:spChg chg="mod">
          <ac:chgData name="manar" userId="15b280394875a9ab" providerId="LiveId" clId="{0B264E8A-E0F8-4D07-AC96-A3684C4BECA6}" dt="2020-11-22T18:31:27.380" v="110" actId="207"/>
          <ac:spMkLst>
            <pc:docMk/>
            <pc:sldMk cId="2254626341" sldId="321"/>
            <ac:spMk id="3" creationId="{CEAE9591-1C50-4EE1-9243-8C060DFF4113}"/>
          </ac:spMkLst>
        </pc:spChg>
        <pc:graphicFrameChg chg="modGraphic">
          <ac:chgData name="manar" userId="15b280394875a9ab" providerId="LiveId" clId="{0B264E8A-E0F8-4D07-AC96-A3684C4BECA6}" dt="2020-11-22T18:31:48.505" v="113" actId="207"/>
          <ac:graphicFrameMkLst>
            <pc:docMk/>
            <pc:sldMk cId="2254626341" sldId="321"/>
            <ac:graphicFrameMk id="4" creationId="{E9CE14F6-55D0-47A1-95C0-FC9B0E0C70F5}"/>
          </ac:graphicFrameMkLst>
        </pc:graphicFrame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3886200" y="0"/>
            <a:ext cx="2971800" cy="457200"/>
          </a:xfrm>
          <a:prstGeom prst="rect">
            <a:avLst/>
          </a:prstGeom>
        </p:spPr>
        <p:txBody>
          <a:bodyPr vert="horz" lIns="91440" tIns="45720" rIns="91440" bIns="45720" rtlCol="1"/>
          <a:lstStyle>
            <a:lvl1pPr algn="r">
              <a:defRPr sz="1200" smtClean="0"/>
            </a:lvl1pPr>
          </a:lstStyle>
          <a:p>
            <a:pPr>
              <a:defRPr/>
            </a:pPr>
            <a:endParaRPr lang="ar-EG"/>
          </a:p>
        </p:txBody>
      </p:sp>
      <p:sp>
        <p:nvSpPr>
          <p:cNvPr id="3" name="Date Placeholder 2"/>
          <p:cNvSpPr>
            <a:spLocks noGrp="1"/>
          </p:cNvSpPr>
          <p:nvPr>
            <p:ph type="dt" idx="1"/>
          </p:nvPr>
        </p:nvSpPr>
        <p:spPr>
          <a:xfrm>
            <a:off x="1588" y="0"/>
            <a:ext cx="2971800" cy="457200"/>
          </a:xfrm>
          <a:prstGeom prst="rect">
            <a:avLst/>
          </a:prstGeom>
        </p:spPr>
        <p:txBody>
          <a:bodyPr vert="horz" lIns="91440" tIns="45720" rIns="91440" bIns="45720" rtlCol="1"/>
          <a:lstStyle>
            <a:lvl1pPr algn="l">
              <a:defRPr sz="1200" smtClean="0"/>
            </a:lvl1pPr>
          </a:lstStyle>
          <a:p>
            <a:pPr>
              <a:defRPr/>
            </a:pPr>
            <a:fld id="{6C454B98-B6AF-4204-B528-724474CA1B62}" type="datetimeFigureOut">
              <a:rPr lang="ar-EG"/>
              <a:pPr>
                <a:defRPr/>
              </a:pPr>
              <a:t>17/04/1442</a:t>
            </a:fld>
            <a:endParaRPr lang="ar-EG"/>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1" anchor="ctr"/>
          <a:lstStyle/>
          <a:p>
            <a:pPr lvl="0"/>
            <a:endParaRPr lang="ar-EG"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wrap="square" lIns="91440" tIns="45720" rIns="91440" bIns="45720" numCol="1" anchor="t" anchorCtr="0" compatLnSpc="1">
            <a:prstTxWarp prst="textNoShape">
              <a:avLst/>
            </a:prstTxWarp>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3886200" y="8685213"/>
            <a:ext cx="2971800" cy="457200"/>
          </a:xfrm>
          <a:prstGeom prst="rect">
            <a:avLst/>
          </a:prstGeom>
        </p:spPr>
        <p:txBody>
          <a:bodyPr vert="horz" lIns="91440" tIns="45720" rIns="91440" bIns="45720" rtlCol="1" anchor="b"/>
          <a:lstStyle>
            <a:lvl1pPr algn="r">
              <a:defRPr sz="1200" smtClean="0"/>
            </a:lvl1pPr>
          </a:lstStyle>
          <a:p>
            <a:pPr>
              <a:defRPr/>
            </a:pPr>
            <a:endParaRPr lang="ar-EG"/>
          </a:p>
        </p:txBody>
      </p:sp>
      <p:sp>
        <p:nvSpPr>
          <p:cNvPr id="7" name="Slide Number Placeholder 6"/>
          <p:cNvSpPr>
            <a:spLocks noGrp="1"/>
          </p:cNvSpPr>
          <p:nvPr>
            <p:ph type="sldNum" sz="quarter" idx="5"/>
          </p:nvPr>
        </p:nvSpPr>
        <p:spPr>
          <a:xfrm>
            <a:off x="1588" y="8685213"/>
            <a:ext cx="2971800" cy="457200"/>
          </a:xfrm>
          <a:prstGeom prst="rect">
            <a:avLst/>
          </a:prstGeom>
        </p:spPr>
        <p:txBody>
          <a:bodyPr vert="horz" lIns="91440" tIns="45720" rIns="91440" bIns="45720" rtlCol="1" anchor="b"/>
          <a:lstStyle>
            <a:lvl1pPr algn="l">
              <a:defRPr sz="1200" smtClean="0"/>
            </a:lvl1pPr>
          </a:lstStyle>
          <a:p>
            <a:pPr>
              <a:defRPr/>
            </a:pPr>
            <a:fld id="{4C315A8C-8BFB-4FBA-B56D-08F3F267702A}" type="slidenum">
              <a:rPr lang="ar-EG"/>
              <a:pPr>
                <a:defRPr/>
              </a:pPr>
              <a:t>‹#›</a:t>
            </a:fld>
            <a:endParaRPr lang="ar-EG"/>
          </a:p>
        </p:txBody>
      </p:sp>
    </p:spTree>
    <p:extLst>
      <p:ext uri="{BB962C8B-B14F-4D97-AF65-F5344CB8AC3E}">
        <p14:creationId xmlns:p14="http://schemas.microsoft.com/office/powerpoint/2010/main" val="4218067"/>
      </p:ext>
    </p:extLst>
  </p:cSld>
  <p:clrMap bg1="lt1" tx1="dk1" bg2="lt2" tx2="dk2" accent1="accent1" accent2="accent2" accent3="accent3" accent4="accent4" accent5="accent5" accent6="accent6" hlink="hlink" folHlink="folHlink"/>
  <p:notesStyle>
    <a:lvl1pPr algn="r" rtl="1" fontAlgn="base">
      <a:spcBef>
        <a:spcPct val="30000"/>
      </a:spcBef>
      <a:spcAft>
        <a:spcPct val="0"/>
      </a:spcAft>
      <a:defRPr sz="1200" kern="1200">
        <a:solidFill>
          <a:schemeClr val="tx1"/>
        </a:solidFill>
        <a:latin typeface="+mn-lt"/>
        <a:ea typeface="+mn-ea"/>
        <a:cs typeface="+mn-cs"/>
      </a:defRPr>
    </a:lvl1pPr>
    <a:lvl2pPr marL="457200" algn="r" rtl="1" fontAlgn="base">
      <a:spcBef>
        <a:spcPct val="30000"/>
      </a:spcBef>
      <a:spcAft>
        <a:spcPct val="0"/>
      </a:spcAft>
      <a:defRPr sz="1200" kern="1200">
        <a:solidFill>
          <a:schemeClr val="tx1"/>
        </a:solidFill>
        <a:latin typeface="+mn-lt"/>
        <a:ea typeface="+mn-ea"/>
        <a:cs typeface="+mn-cs"/>
      </a:defRPr>
    </a:lvl2pPr>
    <a:lvl3pPr marL="914400" algn="r" rtl="1" fontAlgn="base">
      <a:spcBef>
        <a:spcPct val="30000"/>
      </a:spcBef>
      <a:spcAft>
        <a:spcPct val="0"/>
      </a:spcAft>
      <a:defRPr sz="1200" kern="1200">
        <a:solidFill>
          <a:schemeClr val="tx1"/>
        </a:solidFill>
        <a:latin typeface="+mn-lt"/>
        <a:ea typeface="+mn-ea"/>
        <a:cs typeface="+mn-cs"/>
      </a:defRPr>
    </a:lvl3pPr>
    <a:lvl4pPr marL="1371600" algn="r" rtl="1" fontAlgn="base">
      <a:spcBef>
        <a:spcPct val="30000"/>
      </a:spcBef>
      <a:spcAft>
        <a:spcPct val="0"/>
      </a:spcAft>
      <a:defRPr sz="1200" kern="1200">
        <a:solidFill>
          <a:schemeClr val="tx1"/>
        </a:solidFill>
        <a:latin typeface="+mn-lt"/>
        <a:ea typeface="+mn-ea"/>
        <a:cs typeface="+mn-cs"/>
      </a:defRPr>
    </a:lvl4pPr>
    <a:lvl5pPr marL="1828800" algn="r" rtl="1" fontAlgn="base">
      <a:spcBef>
        <a:spcPct val="30000"/>
      </a:spcBef>
      <a:spcAft>
        <a:spcPct val="0"/>
      </a:spcAft>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normAutofit/>
          </a:bodyPr>
          <a:lstStyle/>
          <a:p>
            <a:endParaRPr lang="ar-JO" dirty="0"/>
          </a:p>
        </p:txBody>
      </p:sp>
      <p:sp>
        <p:nvSpPr>
          <p:cNvPr id="4" name="عنصر نائب لرقم الشريحة 3"/>
          <p:cNvSpPr>
            <a:spLocks noGrp="1"/>
          </p:cNvSpPr>
          <p:nvPr>
            <p:ph type="sldNum" sz="quarter" idx="10"/>
          </p:nvPr>
        </p:nvSpPr>
        <p:spPr/>
        <p:txBody>
          <a:bodyPr/>
          <a:lstStyle/>
          <a:p>
            <a:pPr>
              <a:defRPr/>
            </a:pPr>
            <a:fld id="{4C315A8C-8BFB-4FBA-B56D-08F3F267702A}" type="slidenum">
              <a:rPr lang="ar-EG" smtClean="0"/>
              <a:pPr>
                <a:defRPr/>
              </a:pPr>
              <a:t>1</a:t>
            </a:fld>
            <a:endParaRPr lang="ar-EG"/>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bwMode="auto">
          <a:noFill/>
          <a:ln>
            <a:solidFill>
              <a:srgbClr val="000000"/>
            </a:solidFill>
            <a:miter lim="800000"/>
            <a:headEnd/>
            <a:tailEnd/>
          </a:ln>
        </p:spPr>
      </p:sp>
      <p:sp>
        <p:nvSpPr>
          <p:cNvPr id="34819" name="Notes Placeholder 2"/>
          <p:cNvSpPr>
            <a:spLocks noGrp="1"/>
          </p:cNvSpPr>
          <p:nvPr>
            <p:ph type="body" idx="1"/>
          </p:nvPr>
        </p:nvSpPr>
        <p:spPr bwMode="auto">
          <a:noFill/>
        </p:spPr>
        <p:txBody>
          <a:bodyPr/>
          <a:lstStyle/>
          <a:p>
            <a:pPr>
              <a:spcBef>
                <a:spcPct val="0"/>
              </a:spcBef>
            </a:pPr>
            <a:endParaRPr lang="ar-EG"/>
          </a:p>
        </p:txBody>
      </p:sp>
      <p:sp>
        <p:nvSpPr>
          <p:cNvPr id="3482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B9765E0B-897B-4210-A1E7-99A3703116A6}" type="slidenum">
              <a:rPr lang="ar-EG"/>
              <a:pPr/>
              <a:t>34</a:t>
            </a:fld>
            <a:endParaRPr lang="ar-EG"/>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8466" y="-8468"/>
            <a:ext cx="9169804" cy="6874935"/>
            <a:chOff x="-8466" y="-8468"/>
            <a:chExt cx="9169804" cy="6874935"/>
          </a:xfrm>
        </p:grpSpPr>
        <p:cxnSp>
          <p:nvCxnSpPr>
            <p:cNvPr id="17" name="Straight Connector 16"/>
            <p:cNvCxnSpPr/>
            <p:nvPr/>
          </p:nvCxnSpPr>
          <p:spPr>
            <a:xfrm flipV="1">
              <a:off x="5130830" y="4175605"/>
              <a:ext cx="4022475" cy="2682396"/>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7042707"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sp>
          <p:nvSpPr>
            <p:cNvPr id="19" name="Freeform 18"/>
            <p:cNvSpPr/>
            <p:nvPr/>
          </p:nvSpPr>
          <p:spPr>
            <a:xfrm>
              <a:off x="6891896" y="1"/>
              <a:ext cx="2269442" cy="6866466"/>
            </a:xfrm>
            <a:custGeom>
              <a:avLst/>
              <a:gdLst/>
              <a:ahLst/>
              <a:cxnLst/>
              <a:rect l="l" t="t" r="r" b="b"/>
              <a:pathLst>
                <a:path w="2269442" h="6866466">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0" name="Freeform 19"/>
            <p:cNvSpPr/>
            <p:nvPr/>
          </p:nvSpPr>
          <p:spPr>
            <a:xfrm>
              <a:off x="7205158" y="-8467"/>
              <a:ext cx="1948147" cy="6866467"/>
            </a:xfrm>
            <a:custGeom>
              <a:avLst/>
              <a:gdLst/>
              <a:ahLst/>
              <a:cxnLst/>
              <a:rect l="l" t="t" r="r" b="b"/>
              <a:pathLst>
                <a:path w="1948147" h="6866467">
                  <a:moveTo>
                    <a:pt x="0" y="0"/>
                  </a:moveTo>
                  <a:lnTo>
                    <a:pt x="1202267" y="6866467"/>
                  </a:lnTo>
                  <a:lnTo>
                    <a:pt x="1947333" y="6866467"/>
                  </a:lnTo>
                  <a:cubicBezTo>
                    <a:pt x="1944511" y="4577645"/>
                    <a:pt x="1950155" y="2288822"/>
                    <a:pt x="1947333" y="0"/>
                  </a:cubicBez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1" name="Freeform 20"/>
            <p:cNvSpPr/>
            <p:nvPr/>
          </p:nvSpPr>
          <p:spPr>
            <a:xfrm>
              <a:off x="6637896" y="3920066"/>
              <a:ext cx="2513565" cy="2937933"/>
            </a:xfrm>
            <a:custGeom>
              <a:avLst/>
              <a:gdLst/>
              <a:ahLst/>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Freeform 21"/>
            <p:cNvSpPr/>
            <p:nvPr/>
          </p:nvSpPr>
          <p:spPr>
            <a:xfrm>
              <a:off x="7010429" y="-8467"/>
              <a:ext cx="2142876" cy="6866467"/>
            </a:xfrm>
            <a:custGeom>
              <a:avLst/>
              <a:gdLst/>
              <a:ahLst/>
              <a:cxnLst/>
              <a:rect l="l" t="t" r="r" b="b"/>
              <a:pathLst>
                <a:path w="2853267" h="6866467">
                  <a:moveTo>
                    <a:pt x="0" y="0"/>
                  </a:moveTo>
                  <a:lnTo>
                    <a:pt x="2472267" y="6866467"/>
                  </a:lnTo>
                  <a:lnTo>
                    <a:pt x="2853267" y="6858000"/>
                  </a:lnTo>
                  <a:lnTo>
                    <a:pt x="2853267" y="0"/>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Freeform 22"/>
            <p:cNvSpPr/>
            <p:nvPr/>
          </p:nvSpPr>
          <p:spPr>
            <a:xfrm>
              <a:off x="8295776" y="-8467"/>
              <a:ext cx="857530" cy="6866467"/>
            </a:xfrm>
            <a:custGeom>
              <a:avLst/>
              <a:gdLst/>
              <a:ahLst/>
              <a:cxnLst/>
              <a:rect l="l" t="t" r="r" b="b"/>
              <a:pathLst>
                <a:path w="1286933" h="6866467">
                  <a:moveTo>
                    <a:pt x="1016000" y="0"/>
                  </a:moveTo>
                  <a:lnTo>
                    <a:pt x="0" y="6866467"/>
                  </a:lnTo>
                  <a:lnTo>
                    <a:pt x="1286933" y="6866467"/>
                  </a:lnTo>
                  <a:cubicBezTo>
                    <a:pt x="1284111" y="4577645"/>
                    <a:pt x="1281288" y="2288822"/>
                    <a:pt x="1278466" y="0"/>
                  </a:cubicBezTo>
                  <a:lnTo>
                    <a:pt x="1016000"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Freeform 23"/>
            <p:cNvSpPr/>
            <p:nvPr/>
          </p:nvSpPr>
          <p:spPr>
            <a:xfrm>
              <a:off x="8077231" y="-8468"/>
              <a:ext cx="1066770" cy="6866467"/>
            </a:xfrm>
            <a:custGeom>
              <a:avLst/>
              <a:gdLst/>
              <a:ahLst/>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Freeform 24"/>
            <p:cNvSpPr/>
            <p:nvPr/>
          </p:nvSpPr>
          <p:spPr>
            <a:xfrm>
              <a:off x="8060297" y="4893733"/>
              <a:ext cx="1094086" cy="1964267"/>
            </a:xfrm>
            <a:custGeom>
              <a:avLst/>
              <a:gdLst/>
              <a:ahLst/>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Freeform 27"/>
            <p:cNvSpPr/>
            <p:nvPr/>
          </p:nvSpPr>
          <p:spPr>
            <a:xfrm>
              <a:off x="-8466" y="-8468"/>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130595" y="2404534"/>
            <a:ext cx="5826719" cy="1646302"/>
          </a:xfrm>
        </p:spPr>
        <p:txBody>
          <a:bodyPr anchor="b">
            <a:noAutofit/>
          </a:bodyPr>
          <a:lstStyle>
            <a:lvl1pPr algn="r">
              <a:defRPr sz="54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130595" y="4050834"/>
            <a:ext cx="5826719"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pPr>
              <a:defRPr/>
            </a:pPr>
            <a:fld id="{1D3FB85F-79EB-41B0-A7CE-A241E2B93BA3}" type="datetimeFigureOut">
              <a:rPr lang="ar-JO" smtClean="0"/>
              <a:pPr>
                <a:defRPr/>
              </a:pPr>
              <a:t>17/04/1442</a:t>
            </a:fld>
            <a:endParaRPr lang="ar-JO"/>
          </a:p>
        </p:txBody>
      </p:sp>
      <p:sp>
        <p:nvSpPr>
          <p:cNvPr id="5" name="Footer Placeholder 4"/>
          <p:cNvSpPr>
            <a:spLocks noGrp="1"/>
          </p:cNvSpPr>
          <p:nvPr>
            <p:ph type="ftr" sz="quarter" idx="11"/>
          </p:nvPr>
        </p:nvSpPr>
        <p:spPr/>
        <p:txBody>
          <a:bodyPr/>
          <a:lstStyle/>
          <a:p>
            <a:pPr>
              <a:defRPr/>
            </a:pPr>
            <a:endParaRPr lang="ar-JO"/>
          </a:p>
        </p:txBody>
      </p:sp>
      <p:sp>
        <p:nvSpPr>
          <p:cNvPr id="6" name="Slide Number Placeholder 5"/>
          <p:cNvSpPr>
            <a:spLocks noGrp="1"/>
          </p:cNvSpPr>
          <p:nvPr>
            <p:ph type="sldNum" sz="quarter" idx="12"/>
          </p:nvPr>
        </p:nvSpPr>
        <p:spPr/>
        <p:txBody>
          <a:bodyPr/>
          <a:lstStyle/>
          <a:p>
            <a:pPr>
              <a:defRPr/>
            </a:pPr>
            <a:fld id="{AB4180EF-B36A-4819-AE1D-186983FF7075}" type="slidenum">
              <a:rPr lang="ar-JO" smtClean="0"/>
              <a:pPr>
                <a:defRPr/>
              </a:pPr>
              <a:t>‹#›</a:t>
            </a:fld>
            <a:endParaRPr lang="ar-JO"/>
          </a:p>
        </p:txBody>
      </p:sp>
    </p:spTree>
    <p:extLst>
      <p:ext uri="{BB962C8B-B14F-4D97-AF65-F5344CB8AC3E}">
        <p14:creationId xmlns:p14="http://schemas.microsoft.com/office/powerpoint/2010/main" val="415758967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609600"/>
            <a:ext cx="6347714" cy="3403600"/>
          </a:xfrm>
        </p:spPr>
        <p:txBody>
          <a:bodyPr anchor="ctr">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09600" y="4470400"/>
            <a:ext cx="6347714"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a:defRPr/>
            </a:pPr>
            <a:fld id="{D60EF6B8-F509-4B1F-93E0-43784D2480B3}" type="datetimeFigureOut">
              <a:rPr lang="ar-JO" smtClean="0"/>
              <a:pPr>
                <a:defRPr/>
              </a:pPr>
              <a:t>17/04/1442</a:t>
            </a:fld>
            <a:endParaRPr lang="ar-JO"/>
          </a:p>
        </p:txBody>
      </p:sp>
      <p:sp>
        <p:nvSpPr>
          <p:cNvPr id="5" name="Footer Placeholder 4"/>
          <p:cNvSpPr>
            <a:spLocks noGrp="1"/>
          </p:cNvSpPr>
          <p:nvPr>
            <p:ph type="ftr" sz="quarter" idx="11"/>
          </p:nvPr>
        </p:nvSpPr>
        <p:spPr/>
        <p:txBody>
          <a:bodyPr/>
          <a:lstStyle/>
          <a:p>
            <a:pPr>
              <a:defRPr/>
            </a:pPr>
            <a:endParaRPr lang="ar-JO"/>
          </a:p>
        </p:txBody>
      </p:sp>
      <p:sp>
        <p:nvSpPr>
          <p:cNvPr id="6" name="Slide Number Placeholder 5"/>
          <p:cNvSpPr>
            <a:spLocks noGrp="1"/>
          </p:cNvSpPr>
          <p:nvPr>
            <p:ph type="sldNum" sz="quarter" idx="12"/>
          </p:nvPr>
        </p:nvSpPr>
        <p:spPr/>
        <p:txBody>
          <a:bodyPr/>
          <a:lstStyle/>
          <a:p>
            <a:pPr>
              <a:defRPr/>
            </a:pPr>
            <a:fld id="{E2294A8D-CC75-4DFF-A4F5-5E7801F3FA4C}" type="slidenum">
              <a:rPr lang="ar-JO" smtClean="0"/>
              <a:pPr>
                <a:defRPr/>
              </a:pPr>
              <a:t>‹#›</a:t>
            </a:fld>
            <a:endParaRPr lang="ar-JO"/>
          </a:p>
        </p:txBody>
      </p:sp>
    </p:spTree>
    <p:extLst>
      <p:ext uri="{BB962C8B-B14F-4D97-AF65-F5344CB8AC3E}">
        <p14:creationId xmlns:p14="http://schemas.microsoft.com/office/powerpoint/2010/main" val="92893672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74885" y="609600"/>
            <a:ext cx="6072182"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101074" y="3632200"/>
            <a:ext cx="541980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09598" y="4470400"/>
            <a:ext cx="6347715"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a:defRPr/>
            </a:pPr>
            <a:fld id="{D60EF6B8-F509-4B1F-93E0-43784D2480B3}" type="datetimeFigureOut">
              <a:rPr lang="ar-JO" smtClean="0"/>
              <a:pPr>
                <a:defRPr/>
              </a:pPr>
              <a:t>17/04/1442</a:t>
            </a:fld>
            <a:endParaRPr lang="ar-JO"/>
          </a:p>
        </p:txBody>
      </p:sp>
      <p:sp>
        <p:nvSpPr>
          <p:cNvPr id="5" name="Footer Placeholder 4"/>
          <p:cNvSpPr>
            <a:spLocks noGrp="1"/>
          </p:cNvSpPr>
          <p:nvPr>
            <p:ph type="ftr" sz="quarter" idx="11"/>
          </p:nvPr>
        </p:nvSpPr>
        <p:spPr/>
        <p:txBody>
          <a:bodyPr/>
          <a:lstStyle/>
          <a:p>
            <a:pPr>
              <a:defRPr/>
            </a:pPr>
            <a:endParaRPr lang="ar-JO"/>
          </a:p>
        </p:txBody>
      </p:sp>
      <p:sp>
        <p:nvSpPr>
          <p:cNvPr id="6" name="Slide Number Placeholder 5"/>
          <p:cNvSpPr>
            <a:spLocks noGrp="1"/>
          </p:cNvSpPr>
          <p:nvPr>
            <p:ph type="sldNum" sz="quarter" idx="12"/>
          </p:nvPr>
        </p:nvSpPr>
        <p:spPr/>
        <p:txBody>
          <a:bodyPr/>
          <a:lstStyle/>
          <a:p>
            <a:pPr>
              <a:defRPr/>
            </a:pPr>
            <a:fld id="{E2294A8D-CC75-4DFF-A4F5-5E7801F3FA4C}" type="slidenum">
              <a:rPr lang="ar-JO" smtClean="0"/>
              <a:pPr>
                <a:defRPr/>
              </a:pPr>
              <a:t>‹#›</a:t>
            </a:fld>
            <a:endParaRPr lang="ar-JO"/>
          </a:p>
        </p:txBody>
      </p:sp>
      <p:sp>
        <p:nvSpPr>
          <p:cNvPr id="24" name="TextBox 23"/>
          <p:cNvSpPr txBox="1"/>
          <p:nvPr/>
        </p:nvSpPr>
        <p:spPr>
          <a:xfrm>
            <a:off x="482711" y="790378"/>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6747699" y="288655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24793257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09598" y="1931988"/>
            <a:ext cx="6347715" cy="2595460"/>
          </a:xfrm>
        </p:spPr>
        <p:txBody>
          <a:bodyPr anchor="b">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a:defRPr/>
            </a:pPr>
            <a:fld id="{D60EF6B8-F509-4B1F-93E0-43784D2480B3}" type="datetimeFigureOut">
              <a:rPr lang="ar-JO" smtClean="0"/>
              <a:pPr>
                <a:defRPr/>
              </a:pPr>
              <a:t>17/04/1442</a:t>
            </a:fld>
            <a:endParaRPr lang="ar-JO"/>
          </a:p>
        </p:txBody>
      </p:sp>
      <p:sp>
        <p:nvSpPr>
          <p:cNvPr id="5" name="Footer Placeholder 4"/>
          <p:cNvSpPr>
            <a:spLocks noGrp="1"/>
          </p:cNvSpPr>
          <p:nvPr>
            <p:ph type="ftr" sz="quarter" idx="11"/>
          </p:nvPr>
        </p:nvSpPr>
        <p:spPr/>
        <p:txBody>
          <a:bodyPr/>
          <a:lstStyle/>
          <a:p>
            <a:pPr>
              <a:defRPr/>
            </a:pPr>
            <a:endParaRPr lang="ar-JO"/>
          </a:p>
        </p:txBody>
      </p:sp>
      <p:sp>
        <p:nvSpPr>
          <p:cNvPr id="6" name="Slide Number Placeholder 5"/>
          <p:cNvSpPr>
            <a:spLocks noGrp="1"/>
          </p:cNvSpPr>
          <p:nvPr>
            <p:ph type="sldNum" sz="quarter" idx="12"/>
          </p:nvPr>
        </p:nvSpPr>
        <p:spPr/>
        <p:txBody>
          <a:bodyPr/>
          <a:lstStyle/>
          <a:p>
            <a:pPr>
              <a:defRPr/>
            </a:pPr>
            <a:fld id="{E2294A8D-CC75-4DFF-A4F5-5E7801F3FA4C}" type="slidenum">
              <a:rPr lang="ar-JO" smtClean="0"/>
              <a:pPr>
                <a:defRPr/>
              </a:pPr>
              <a:t>‹#›</a:t>
            </a:fld>
            <a:endParaRPr lang="ar-JO"/>
          </a:p>
        </p:txBody>
      </p:sp>
    </p:spTree>
    <p:extLst>
      <p:ext uri="{BB962C8B-B14F-4D97-AF65-F5344CB8AC3E}">
        <p14:creationId xmlns:p14="http://schemas.microsoft.com/office/powerpoint/2010/main" val="309373270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774885" y="609600"/>
            <a:ext cx="6072182"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09597" y="4013200"/>
            <a:ext cx="6347716"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a:defRPr/>
            </a:pPr>
            <a:fld id="{D60EF6B8-F509-4B1F-93E0-43784D2480B3}" type="datetimeFigureOut">
              <a:rPr lang="ar-JO" smtClean="0"/>
              <a:pPr>
                <a:defRPr/>
              </a:pPr>
              <a:t>17/04/1442</a:t>
            </a:fld>
            <a:endParaRPr lang="ar-JO"/>
          </a:p>
        </p:txBody>
      </p:sp>
      <p:sp>
        <p:nvSpPr>
          <p:cNvPr id="5" name="Footer Placeholder 4"/>
          <p:cNvSpPr>
            <a:spLocks noGrp="1"/>
          </p:cNvSpPr>
          <p:nvPr>
            <p:ph type="ftr" sz="quarter" idx="11"/>
          </p:nvPr>
        </p:nvSpPr>
        <p:spPr/>
        <p:txBody>
          <a:bodyPr/>
          <a:lstStyle/>
          <a:p>
            <a:pPr>
              <a:defRPr/>
            </a:pPr>
            <a:endParaRPr lang="ar-JO"/>
          </a:p>
        </p:txBody>
      </p:sp>
      <p:sp>
        <p:nvSpPr>
          <p:cNvPr id="6" name="Slide Number Placeholder 5"/>
          <p:cNvSpPr>
            <a:spLocks noGrp="1"/>
          </p:cNvSpPr>
          <p:nvPr>
            <p:ph type="sldNum" sz="quarter" idx="12"/>
          </p:nvPr>
        </p:nvSpPr>
        <p:spPr/>
        <p:txBody>
          <a:bodyPr/>
          <a:lstStyle/>
          <a:p>
            <a:pPr>
              <a:defRPr/>
            </a:pPr>
            <a:fld id="{E2294A8D-CC75-4DFF-A4F5-5E7801F3FA4C}" type="slidenum">
              <a:rPr lang="ar-JO" smtClean="0"/>
              <a:pPr>
                <a:defRPr/>
              </a:pPr>
              <a:t>‹#›</a:t>
            </a:fld>
            <a:endParaRPr lang="ar-JO"/>
          </a:p>
        </p:txBody>
      </p:sp>
      <p:sp>
        <p:nvSpPr>
          <p:cNvPr id="24" name="TextBox 23"/>
          <p:cNvSpPr txBox="1"/>
          <p:nvPr/>
        </p:nvSpPr>
        <p:spPr>
          <a:xfrm>
            <a:off x="482711" y="790378"/>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6747699" y="288655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18864870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15848" y="609600"/>
            <a:ext cx="6341465"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09597" y="4013200"/>
            <a:ext cx="6347716"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a:defRPr/>
            </a:pPr>
            <a:fld id="{D60EF6B8-F509-4B1F-93E0-43784D2480B3}" type="datetimeFigureOut">
              <a:rPr lang="ar-JO" smtClean="0"/>
              <a:pPr>
                <a:defRPr/>
              </a:pPr>
              <a:t>17/04/1442</a:t>
            </a:fld>
            <a:endParaRPr lang="ar-JO"/>
          </a:p>
        </p:txBody>
      </p:sp>
      <p:sp>
        <p:nvSpPr>
          <p:cNvPr id="5" name="Footer Placeholder 4"/>
          <p:cNvSpPr>
            <a:spLocks noGrp="1"/>
          </p:cNvSpPr>
          <p:nvPr>
            <p:ph type="ftr" sz="quarter" idx="11"/>
          </p:nvPr>
        </p:nvSpPr>
        <p:spPr/>
        <p:txBody>
          <a:bodyPr/>
          <a:lstStyle/>
          <a:p>
            <a:pPr>
              <a:defRPr/>
            </a:pPr>
            <a:endParaRPr lang="ar-JO"/>
          </a:p>
        </p:txBody>
      </p:sp>
      <p:sp>
        <p:nvSpPr>
          <p:cNvPr id="6" name="Slide Number Placeholder 5"/>
          <p:cNvSpPr>
            <a:spLocks noGrp="1"/>
          </p:cNvSpPr>
          <p:nvPr>
            <p:ph type="sldNum" sz="quarter" idx="12"/>
          </p:nvPr>
        </p:nvSpPr>
        <p:spPr/>
        <p:txBody>
          <a:bodyPr/>
          <a:lstStyle/>
          <a:p>
            <a:pPr>
              <a:defRPr/>
            </a:pPr>
            <a:fld id="{E2294A8D-CC75-4DFF-A4F5-5E7801F3FA4C}" type="slidenum">
              <a:rPr lang="ar-JO" smtClean="0"/>
              <a:pPr>
                <a:defRPr/>
              </a:pPr>
              <a:t>‹#›</a:t>
            </a:fld>
            <a:endParaRPr lang="ar-JO"/>
          </a:p>
        </p:txBody>
      </p:sp>
    </p:spTree>
    <p:extLst>
      <p:ext uri="{BB962C8B-B14F-4D97-AF65-F5344CB8AC3E}">
        <p14:creationId xmlns:p14="http://schemas.microsoft.com/office/powerpoint/2010/main" val="222699093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fld id="{2F26862E-5992-4DCF-A86A-DE0F513FB425}" type="datetimeFigureOut">
              <a:rPr lang="ar-JO" smtClean="0"/>
              <a:pPr>
                <a:defRPr/>
              </a:pPr>
              <a:t>17/04/1442</a:t>
            </a:fld>
            <a:endParaRPr lang="ar-JO"/>
          </a:p>
        </p:txBody>
      </p:sp>
      <p:sp>
        <p:nvSpPr>
          <p:cNvPr id="5" name="Footer Placeholder 4"/>
          <p:cNvSpPr>
            <a:spLocks noGrp="1"/>
          </p:cNvSpPr>
          <p:nvPr>
            <p:ph type="ftr" sz="quarter" idx="11"/>
          </p:nvPr>
        </p:nvSpPr>
        <p:spPr/>
        <p:txBody>
          <a:bodyPr/>
          <a:lstStyle/>
          <a:p>
            <a:pPr>
              <a:defRPr/>
            </a:pPr>
            <a:endParaRPr lang="ar-JO"/>
          </a:p>
        </p:txBody>
      </p:sp>
      <p:sp>
        <p:nvSpPr>
          <p:cNvPr id="6" name="Slide Number Placeholder 5"/>
          <p:cNvSpPr>
            <a:spLocks noGrp="1"/>
          </p:cNvSpPr>
          <p:nvPr>
            <p:ph type="sldNum" sz="quarter" idx="12"/>
          </p:nvPr>
        </p:nvSpPr>
        <p:spPr/>
        <p:txBody>
          <a:bodyPr/>
          <a:lstStyle/>
          <a:p>
            <a:pPr>
              <a:defRPr/>
            </a:pPr>
            <a:fld id="{61A3E6EE-8D88-4818-85AF-D794ED220044}" type="slidenum">
              <a:rPr lang="ar-JO" smtClean="0"/>
              <a:pPr>
                <a:defRPr/>
              </a:pPr>
              <a:t>‹#›</a:t>
            </a:fld>
            <a:endParaRPr lang="ar-JO"/>
          </a:p>
        </p:txBody>
      </p:sp>
    </p:spTree>
    <p:extLst>
      <p:ext uri="{BB962C8B-B14F-4D97-AF65-F5344CB8AC3E}">
        <p14:creationId xmlns:p14="http://schemas.microsoft.com/office/powerpoint/2010/main" val="354315193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977312" y="609600"/>
            <a:ext cx="978812"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609599" y="609600"/>
            <a:ext cx="5195026" cy="5251451"/>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fld id="{DDB6A7C7-D0E5-4A65-ACAF-D448DF1E1C81}" type="datetimeFigureOut">
              <a:rPr lang="ar-JO" smtClean="0"/>
              <a:pPr>
                <a:defRPr/>
              </a:pPr>
              <a:t>17/04/1442</a:t>
            </a:fld>
            <a:endParaRPr lang="ar-JO"/>
          </a:p>
        </p:txBody>
      </p:sp>
      <p:sp>
        <p:nvSpPr>
          <p:cNvPr id="5" name="Footer Placeholder 4"/>
          <p:cNvSpPr>
            <a:spLocks noGrp="1"/>
          </p:cNvSpPr>
          <p:nvPr>
            <p:ph type="ftr" sz="quarter" idx="11"/>
          </p:nvPr>
        </p:nvSpPr>
        <p:spPr/>
        <p:txBody>
          <a:bodyPr/>
          <a:lstStyle/>
          <a:p>
            <a:pPr>
              <a:defRPr/>
            </a:pPr>
            <a:endParaRPr lang="ar-JO"/>
          </a:p>
        </p:txBody>
      </p:sp>
      <p:sp>
        <p:nvSpPr>
          <p:cNvPr id="6" name="Slide Number Placeholder 5"/>
          <p:cNvSpPr>
            <a:spLocks noGrp="1"/>
          </p:cNvSpPr>
          <p:nvPr>
            <p:ph type="sldNum" sz="quarter" idx="12"/>
          </p:nvPr>
        </p:nvSpPr>
        <p:spPr/>
        <p:txBody>
          <a:bodyPr/>
          <a:lstStyle/>
          <a:p>
            <a:pPr>
              <a:defRPr/>
            </a:pPr>
            <a:fld id="{E9BB755D-E862-4CCF-92FC-BA0FDDE4CCC0}" type="slidenum">
              <a:rPr lang="ar-JO" smtClean="0"/>
              <a:pPr>
                <a:defRPr/>
              </a:pPr>
              <a:t>‹#›</a:t>
            </a:fld>
            <a:endParaRPr lang="ar-JO"/>
          </a:p>
        </p:txBody>
      </p:sp>
    </p:spTree>
    <p:extLst>
      <p:ext uri="{BB962C8B-B14F-4D97-AF65-F5344CB8AC3E}">
        <p14:creationId xmlns:p14="http://schemas.microsoft.com/office/powerpoint/2010/main" val="101372648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obj">
  <p:cSld name="1_Title and Content">
    <p:spTree>
      <p:nvGrpSpPr>
        <p:cNvPr id="1" name=""/>
        <p:cNvGrpSpPr/>
        <p:nvPr/>
      </p:nvGrpSpPr>
      <p:grpSpPr>
        <a:xfrm>
          <a:off x="0" y="0"/>
          <a:ext cx="0" cy="0"/>
          <a:chOff x="0" y="0"/>
          <a:chExt cx="0" cy="0"/>
        </a:xfrm>
      </p:grpSpPr>
      <p:sp>
        <p:nvSpPr>
          <p:cNvPr id="31" name="Content Placeholder 30"/>
          <p:cNvSpPr>
            <a:spLocks noGrp="1"/>
          </p:cNvSpPr>
          <p:nvPr>
            <p:ph sz="quarter" idx="13"/>
          </p:nvPr>
        </p:nvSpPr>
        <p:spPr>
          <a:xfrm>
            <a:off x="457200" y="2020824"/>
            <a:ext cx="8229600" cy="407517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Title 8"/>
          <p:cNvSpPr>
            <a:spLocks noGrp="1"/>
          </p:cNvSpPr>
          <p:nvPr>
            <p:ph type="title"/>
          </p:nvPr>
        </p:nvSpPr>
        <p:spPr/>
        <p:txBody>
          <a:bodyPr/>
          <a:lstStyle/>
          <a:p>
            <a:r>
              <a:rPr lang="en-US"/>
              <a:t>Click to edit Master title style</a:t>
            </a:r>
          </a:p>
        </p:txBody>
      </p:sp>
      <p:sp>
        <p:nvSpPr>
          <p:cNvPr id="4" name="Date Placeholder 3"/>
          <p:cNvSpPr>
            <a:spLocks noGrp="1"/>
          </p:cNvSpPr>
          <p:nvPr>
            <p:ph type="dt" sz="half" idx="14"/>
          </p:nvPr>
        </p:nvSpPr>
        <p:spPr/>
        <p:txBody>
          <a:bodyPr/>
          <a:lstStyle>
            <a:lvl1pPr>
              <a:defRPr/>
            </a:lvl1pPr>
          </a:lstStyle>
          <a:p>
            <a:pPr>
              <a:defRPr/>
            </a:pPr>
            <a:fld id="{853B9CD2-B49A-491A-99A2-B0CF8753B343}" type="datetimeFigureOut">
              <a:rPr lang="ar-JO"/>
              <a:pPr>
                <a:defRPr/>
              </a:pPr>
              <a:t>17/04/1442</a:t>
            </a:fld>
            <a:endParaRPr lang="ar-JO"/>
          </a:p>
        </p:txBody>
      </p:sp>
      <p:sp>
        <p:nvSpPr>
          <p:cNvPr id="5" name="Footer Placeholder 4"/>
          <p:cNvSpPr>
            <a:spLocks noGrp="1"/>
          </p:cNvSpPr>
          <p:nvPr>
            <p:ph type="ftr" sz="quarter" idx="15"/>
          </p:nvPr>
        </p:nvSpPr>
        <p:spPr/>
        <p:txBody>
          <a:bodyPr/>
          <a:lstStyle>
            <a:lvl1pPr>
              <a:defRPr/>
            </a:lvl1pPr>
          </a:lstStyle>
          <a:p>
            <a:pPr>
              <a:defRPr/>
            </a:pPr>
            <a:endParaRPr lang="ar-JO"/>
          </a:p>
        </p:txBody>
      </p:sp>
      <p:sp>
        <p:nvSpPr>
          <p:cNvPr id="6" name="Slide Number Placeholder 5"/>
          <p:cNvSpPr>
            <a:spLocks noGrp="1"/>
          </p:cNvSpPr>
          <p:nvPr>
            <p:ph type="sldNum" sz="quarter" idx="16"/>
          </p:nvPr>
        </p:nvSpPr>
        <p:spPr>
          <a:ln/>
        </p:spPr>
        <p:txBody>
          <a:bodyPr/>
          <a:lstStyle>
            <a:lvl1pPr>
              <a:defRPr/>
            </a:lvl1pPr>
          </a:lstStyle>
          <a:p>
            <a:pPr>
              <a:defRPr/>
            </a:pPr>
            <a:fld id="{69475646-3324-4044-95E2-C40CA0BB13E8}" type="slidenum">
              <a:rPr lang="ar-JO"/>
              <a:pPr>
                <a:defRPr/>
              </a:pPr>
              <a:t>‹#›</a:t>
            </a:fld>
            <a:endParaRPr lang="ar-JO"/>
          </a:p>
        </p:txBody>
      </p:sp>
    </p:spTree>
    <p:extLst>
      <p:ext uri="{BB962C8B-B14F-4D97-AF65-F5344CB8AC3E}">
        <p14:creationId xmlns:p14="http://schemas.microsoft.com/office/powerpoint/2010/main" val="22384873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fld id="{D60EF6B8-F509-4B1F-93E0-43784D2480B3}" type="datetimeFigureOut">
              <a:rPr lang="ar-JO" smtClean="0"/>
              <a:pPr>
                <a:defRPr/>
              </a:pPr>
              <a:t>17/04/1442</a:t>
            </a:fld>
            <a:endParaRPr lang="ar-JO"/>
          </a:p>
        </p:txBody>
      </p:sp>
      <p:sp>
        <p:nvSpPr>
          <p:cNvPr id="5" name="Footer Placeholder 4"/>
          <p:cNvSpPr>
            <a:spLocks noGrp="1"/>
          </p:cNvSpPr>
          <p:nvPr>
            <p:ph type="ftr" sz="quarter" idx="11"/>
          </p:nvPr>
        </p:nvSpPr>
        <p:spPr/>
        <p:txBody>
          <a:bodyPr/>
          <a:lstStyle/>
          <a:p>
            <a:pPr>
              <a:defRPr/>
            </a:pPr>
            <a:endParaRPr lang="ar-JO"/>
          </a:p>
        </p:txBody>
      </p:sp>
      <p:sp>
        <p:nvSpPr>
          <p:cNvPr id="6" name="Slide Number Placeholder 5"/>
          <p:cNvSpPr>
            <a:spLocks noGrp="1"/>
          </p:cNvSpPr>
          <p:nvPr>
            <p:ph type="sldNum" sz="quarter" idx="12"/>
          </p:nvPr>
        </p:nvSpPr>
        <p:spPr/>
        <p:txBody>
          <a:bodyPr/>
          <a:lstStyle/>
          <a:p>
            <a:pPr>
              <a:defRPr/>
            </a:pPr>
            <a:fld id="{E2294A8D-CC75-4DFF-A4F5-5E7801F3FA4C}" type="slidenum">
              <a:rPr lang="ar-JO" smtClean="0"/>
              <a:pPr>
                <a:defRPr/>
              </a:pPr>
              <a:t>‹#›</a:t>
            </a:fld>
            <a:endParaRPr lang="ar-JO"/>
          </a:p>
        </p:txBody>
      </p:sp>
    </p:spTree>
    <p:extLst>
      <p:ext uri="{BB962C8B-B14F-4D97-AF65-F5344CB8AC3E}">
        <p14:creationId xmlns:p14="http://schemas.microsoft.com/office/powerpoint/2010/main" val="29231043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09598" y="2700868"/>
            <a:ext cx="6347715" cy="1826581"/>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09598" y="4527448"/>
            <a:ext cx="6347715"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a:defRPr/>
            </a:pPr>
            <a:fld id="{3AA4067D-4492-42D8-A69F-C7AC18DC42EF}" type="datetimeFigureOut">
              <a:rPr lang="ar-JO" smtClean="0"/>
              <a:pPr>
                <a:defRPr/>
              </a:pPr>
              <a:t>17/04/1442</a:t>
            </a:fld>
            <a:endParaRPr lang="ar-JO"/>
          </a:p>
        </p:txBody>
      </p:sp>
      <p:sp>
        <p:nvSpPr>
          <p:cNvPr id="5" name="Footer Placeholder 4"/>
          <p:cNvSpPr>
            <a:spLocks noGrp="1"/>
          </p:cNvSpPr>
          <p:nvPr>
            <p:ph type="ftr" sz="quarter" idx="11"/>
          </p:nvPr>
        </p:nvSpPr>
        <p:spPr/>
        <p:txBody>
          <a:bodyPr/>
          <a:lstStyle/>
          <a:p>
            <a:pPr>
              <a:defRPr/>
            </a:pPr>
            <a:endParaRPr lang="ar-JO"/>
          </a:p>
        </p:txBody>
      </p:sp>
      <p:sp>
        <p:nvSpPr>
          <p:cNvPr id="6" name="Slide Number Placeholder 5"/>
          <p:cNvSpPr>
            <a:spLocks noGrp="1"/>
          </p:cNvSpPr>
          <p:nvPr>
            <p:ph type="sldNum" sz="quarter" idx="12"/>
          </p:nvPr>
        </p:nvSpPr>
        <p:spPr/>
        <p:txBody>
          <a:bodyPr/>
          <a:lstStyle/>
          <a:p>
            <a:pPr>
              <a:defRPr/>
            </a:pPr>
            <a:fld id="{F2129477-766D-400F-B2CD-86166BAB06F2}" type="slidenum">
              <a:rPr lang="ar-JO" smtClean="0"/>
              <a:pPr>
                <a:defRPr/>
              </a:pPr>
              <a:t>‹#›</a:t>
            </a:fld>
            <a:endParaRPr lang="ar-JO"/>
          </a:p>
        </p:txBody>
      </p:sp>
    </p:spTree>
    <p:extLst>
      <p:ext uri="{BB962C8B-B14F-4D97-AF65-F5344CB8AC3E}">
        <p14:creationId xmlns:p14="http://schemas.microsoft.com/office/powerpoint/2010/main" val="196633966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609600"/>
            <a:ext cx="6347714" cy="1320800"/>
          </a:xfrm>
        </p:spPr>
        <p:txBody>
          <a:bodyPr/>
          <a:lstStyle/>
          <a:p>
            <a:r>
              <a:rPr lang="en-US"/>
              <a:t>Click to edit Master title style</a:t>
            </a:r>
            <a:endParaRPr lang="en-US" dirty="0"/>
          </a:p>
        </p:txBody>
      </p:sp>
      <p:sp>
        <p:nvSpPr>
          <p:cNvPr id="3" name="Content Placeholder 2"/>
          <p:cNvSpPr>
            <a:spLocks noGrp="1"/>
          </p:cNvSpPr>
          <p:nvPr>
            <p:ph sz="half" idx="1"/>
          </p:nvPr>
        </p:nvSpPr>
        <p:spPr>
          <a:xfrm>
            <a:off x="609600" y="2160589"/>
            <a:ext cx="3088109" cy="3880772"/>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3869204" y="2160590"/>
            <a:ext cx="3088110" cy="388077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pPr>
              <a:defRPr/>
            </a:pPr>
            <a:fld id="{D60EF6B8-F509-4B1F-93E0-43784D2480B3}" type="datetimeFigureOut">
              <a:rPr lang="ar-JO" smtClean="0"/>
              <a:pPr>
                <a:defRPr/>
              </a:pPr>
              <a:t>17/04/1442</a:t>
            </a:fld>
            <a:endParaRPr lang="ar-JO"/>
          </a:p>
        </p:txBody>
      </p:sp>
      <p:sp>
        <p:nvSpPr>
          <p:cNvPr id="6" name="Footer Placeholder 5"/>
          <p:cNvSpPr>
            <a:spLocks noGrp="1"/>
          </p:cNvSpPr>
          <p:nvPr>
            <p:ph type="ftr" sz="quarter" idx="11"/>
          </p:nvPr>
        </p:nvSpPr>
        <p:spPr/>
        <p:txBody>
          <a:bodyPr/>
          <a:lstStyle/>
          <a:p>
            <a:pPr>
              <a:defRPr/>
            </a:pPr>
            <a:endParaRPr lang="ar-JO"/>
          </a:p>
        </p:txBody>
      </p:sp>
      <p:sp>
        <p:nvSpPr>
          <p:cNvPr id="7" name="Slide Number Placeholder 6"/>
          <p:cNvSpPr>
            <a:spLocks noGrp="1"/>
          </p:cNvSpPr>
          <p:nvPr>
            <p:ph type="sldNum" sz="quarter" idx="12"/>
          </p:nvPr>
        </p:nvSpPr>
        <p:spPr/>
        <p:txBody>
          <a:bodyPr/>
          <a:lstStyle/>
          <a:p>
            <a:pPr>
              <a:defRPr/>
            </a:pPr>
            <a:fld id="{E2294A8D-CC75-4DFF-A4F5-5E7801F3FA4C}" type="slidenum">
              <a:rPr lang="ar-JO" smtClean="0"/>
              <a:pPr>
                <a:defRPr/>
              </a:pPr>
              <a:t>‹#›</a:t>
            </a:fld>
            <a:endParaRPr lang="ar-JO"/>
          </a:p>
        </p:txBody>
      </p:sp>
    </p:spTree>
    <p:extLst>
      <p:ext uri="{BB962C8B-B14F-4D97-AF65-F5344CB8AC3E}">
        <p14:creationId xmlns:p14="http://schemas.microsoft.com/office/powerpoint/2010/main" val="185693628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599" y="609600"/>
            <a:ext cx="6347713" cy="1320800"/>
          </a:xfrm>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09599" y="2160983"/>
            <a:ext cx="309067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599" y="2737246"/>
            <a:ext cx="3090672"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3866640" y="2160983"/>
            <a:ext cx="309067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3866640" y="2737246"/>
            <a:ext cx="3090672"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pPr>
              <a:defRPr/>
            </a:pPr>
            <a:fld id="{D60EF6B8-F509-4B1F-93E0-43784D2480B3}" type="datetimeFigureOut">
              <a:rPr lang="ar-JO" smtClean="0"/>
              <a:pPr>
                <a:defRPr/>
              </a:pPr>
              <a:t>17/04/1442</a:t>
            </a:fld>
            <a:endParaRPr lang="ar-JO"/>
          </a:p>
        </p:txBody>
      </p:sp>
      <p:sp>
        <p:nvSpPr>
          <p:cNvPr id="8" name="Footer Placeholder 7"/>
          <p:cNvSpPr>
            <a:spLocks noGrp="1"/>
          </p:cNvSpPr>
          <p:nvPr>
            <p:ph type="ftr" sz="quarter" idx="11"/>
          </p:nvPr>
        </p:nvSpPr>
        <p:spPr/>
        <p:txBody>
          <a:bodyPr/>
          <a:lstStyle/>
          <a:p>
            <a:pPr>
              <a:defRPr/>
            </a:pPr>
            <a:endParaRPr lang="ar-JO"/>
          </a:p>
        </p:txBody>
      </p:sp>
      <p:sp>
        <p:nvSpPr>
          <p:cNvPr id="9" name="Slide Number Placeholder 8"/>
          <p:cNvSpPr>
            <a:spLocks noGrp="1"/>
          </p:cNvSpPr>
          <p:nvPr>
            <p:ph type="sldNum" sz="quarter" idx="12"/>
          </p:nvPr>
        </p:nvSpPr>
        <p:spPr/>
        <p:txBody>
          <a:bodyPr/>
          <a:lstStyle/>
          <a:p>
            <a:pPr>
              <a:defRPr/>
            </a:pPr>
            <a:fld id="{E2294A8D-CC75-4DFF-A4F5-5E7801F3FA4C}" type="slidenum">
              <a:rPr lang="ar-JO" smtClean="0"/>
              <a:pPr>
                <a:defRPr/>
              </a:pPr>
              <a:t>‹#›</a:t>
            </a:fld>
            <a:endParaRPr lang="ar-JO"/>
          </a:p>
        </p:txBody>
      </p:sp>
    </p:spTree>
    <p:extLst>
      <p:ext uri="{BB962C8B-B14F-4D97-AF65-F5344CB8AC3E}">
        <p14:creationId xmlns:p14="http://schemas.microsoft.com/office/powerpoint/2010/main" val="16480509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599" y="609600"/>
            <a:ext cx="6347714" cy="13208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pPr>
              <a:defRPr/>
            </a:pPr>
            <a:fld id="{90403E55-A865-4B94-9452-8F4F28FB1B7A}" type="datetimeFigureOut">
              <a:rPr lang="ar-JO" smtClean="0"/>
              <a:pPr>
                <a:defRPr/>
              </a:pPr>
              <a:t>17/04/1442</a:t>
            </a:fld>
            <a:endParaRPr lang="ar-JO"/>
          </a:p>
        </p:txBody>
      </p:sp>
      <p:sp>
        <p:nvSpPr>
          <p:cNvPr id="4" name="Footer Placeholder 3"/>
          <p:cNvSpPr>
            <a:spLocks noGrp="1"/>
          </p:cNvSpPr>
          <p:nvPr>
            <p:ph type="ftr" sz="quarter" idx="11"/>
          </p:nvPr>
        </p:nvSpPr>
        <p:spPr/>
        <p:txBody>
          <a:bodyPr/>
          <a:lstStyle/>
          <a:p>
            <a:pPr>
              <a:defRPr/>
            </a:pPr>
            <a:endParaRPr lang="ar-JO"/>
          </a:p>
        </p:txBody>
      </p:sp>
      <p:sp>
        <p:nvSpPr>
          <p:cNvPr id="5" name="Slide Number Placeholder 4"/>
          <p:cNvSpPr>
            <a:spLocks noGrp="1"/>
          </p:cNvSpPr>
          <p:nvPr>
            <p:ph type="sldNum" sz="quarter" idx="12"/>
          </p:nvPr>
        </p:nvSpPr>
        <p:spPr/>
        <p:txBody>
          <a:bodyPr/>
          <a:lstStyle/>
          <a:p>
            <a:pPr>
              <a:defRPr/>
            </a:pPr>
            <a:fld id="{87EBFBC0-5438-4FA3-A0A7-C64D1201AAF3}" type="slidenum">
              <a:rPr lang="ar-JO" smtClean="0"/>
              <a:pPr>
                <a:defRPr/>
              </a:pPr>
              <a:t>‹#›</a:t>
            </a:fld>
            <a:endParaRPr lang="ar-JO"/>
          </a:p>
        </p:txBody>
      </p:sp>
    </p:spTree>
    <p:extLst>
      <p:ext uri="{BB962C8B-B14F-4D97-AF65-F5344CB8AC3E}">
        <p14:creationId xmlns:p14="http://schemas.microsoft.com/office/powerpoint/2010/main" val="414398954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fld id="{BC306222-50E6-48C2-84D9-F985C611BF17}" type="datetimeFigureOut">
              <a:rPr lang="ar-JO" smtClean="0"/>
              <a:pPr>
                <a:defRPr/>
              </a:pPr>
              <a:t>17/04/1442</a:t>
            </a:fld>
            <a:endParaRPr lang="ar-JO"/>
          </a:p>
        </p:txBody>
      </p:sp>
      <p:sp>
        <p:nvSpPr>
          <p:cNvPr id="3" name="Footer Placeholder 2"/>
          <p:cNvSpPr>
            <a:spLocks noGrp="1"/>
          </p:cNvSpPr>
          <p:nvPr>
            <p:ph type="ftr" sz="quarter" idx="11"/>
          </p:nvPr>
        </p:nvSpPr>
        <p:spPr/>
        <p:txBody>
          <a:bodyPr/>
          <a:lstStyle/>
          <a:p>
            <a:pPr>
              <a:defRPr/>
            </a:pPr>
            <a:endParaRPr lang="ar-JO"/>
          </a:p>
        </p:txBody>
      </p:sp>
      <p:sp>
        <p:nvSpPr>
          <p:cNvPr id="4" name="Slide Number Placeholder 3"/>
          <p:cNvSpPr>
            <a:spLocks noGrp="1"/>
          </p:cNvSpPr>
          <p:nvPr>
            <p:ph type="sldNum" sz="quarter" idx="12"/>
          </p:nvPr>
        </p:nvSpPr>
        <p:spPr/>
        <p:txBody>
          <a:bodyPr/>
          <a:lstStyle/>
          <a:p>
            <a:pPr>
              <a:defRPr/>
            </a:pPr>
            <a:fld id="{F252EAA8-ADBD-41C6-953D-6E43C3A7C1EE}" type="slidenum">
              <a:rPr lang="ar-JO" smtClean="0"/>
              <a:pPr>
                <a:defRPr/>
              </a:pPr>
              <a:t>‹#›</a:t>
            </a:fld>
            <a:endParaRPr lang="ar-JO"/>
          </a:p>
        </p:txBody>
      </p:sp>
    </p:spTree>
    <p:extLst>
      <p:ext uri="{BB962C8B-B14F-4D97-AF65-F5344CB8AC3E}">
        <p14:creationId xmlns:p14="http://schemas.microsoft.com/office/powerpoint/2010/main" val="229741039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599" y="1498604"/>
            <a:ext cx="2790182" cy="1278466"/>
          </a:xfrm>
        </p:spPr>
        <p:txBody>
          <a:bodyPr anchor="b">
            <a:normAutofit/>
          </a:bodyPr>
          <a:lstStyle>
            <a:lvl1pPr>
              <a:defRPr sz="2000"/>
            </a:lvl1pPr>
          </a:lstStyle>
          <a:p>
            <a:r>
              <a:rPr lang="en-US"/>
              <a:t>Click to edit Master title style</a:t>
            </a:r>
            <a:endParaRPr lang="en-US" dirty="0"/>
          </a:p>
        </p:txBody>
      </p:sp>
      <p:sp>
        <p:nvSpPr>
          <p:cNvPr id="3" name="Content Placeholder 2"/>
          <p:cNvSpPr>
            <a:spLocks noGrp="1"/>
          </p:cNvSpPr>
          <p:nvPr>
            <p:ph idx="1"/>
          </p:nvPr>
        </p:nvSpPr>
        <p:spPr>
          <a:xfrm>
            <a:off x="3571275" y="514925"/>
            <a:ext cx="3386037" cy="552643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09599" y="2777069"/>
            <a:ext cx="2790182" cy="2584449"/>
          </a:xfrm>
        </p:spPr>
        <p:txBody>
          <a:bodyPr>
            <a:normAutofit/>
          </a:bodyPr>
          <a:lstStyle>
            <a:lvl1pPr marL="0" indent="0">
              <a:buNone/>
              <a:defRPr sz="14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fld id="{D60EF6B8-F509-4B1F-93E0-43784D2480B3}" type="datetimeFigureOut">
              <a:rPr lang="ar-JO" smtClean="0"/>
              <a:pPr>
                <a:defRPr/>
              </a:pPr>
              <a:t>17/04/1442</a:t>
            </a:fld>
            <a:endParaRPr lang="ar-JO"/>
          </a:p>
        </p:txBody>
      </p:sp>
      <p:sp>
        <p:nvSpPr>
          <p:cNvPr id="6" name="Footer Placeholder 5"/>
          <p:cNvSpPr>
            <a:spLocks noGrp="1"/>
          </p:cNvSpPr>
          <p:nvPr>
            <p:ph type="ftr" sz="quarter" idx="11"/>
          </p:nvPr>
        </p:nvSpPr>
        <p:spPr/>
        <p:txBody>
          <a:bodyPr/>
          <a:lstStyle/>
          <a:p>
            <a:pPr>
              <a:defRPr/>
            </a:pPr>
            <a:endParaRPr lang="ar-JO"/>
          </a:p>
        </p:txBody>
      </p:sp>
      <p:sp>
        <p:nvSpPr>
          <p:cNvPr id="7" name="Slide Number Placeholder 6"/>
          <p:cNvSpPr>
            <a:spLocks noGrp="1"/>
          </p:cNvSpPr>
          <p:nvPr>
            <p:ph type="sldNum" sz="quarter" idx="12"/>
          </p:nvPr>
        </p:nvSpPr>
        <p:spPr/>
        <p:txBody>
          <a:bodyPr/>
          <a:lstStyle/>
          <a:p>
            <a:pPr>
              <a:defRPr/>
            </a:pPr>
            <a:fld id="{E2294A8D-CC75-4DFF-A4F5-5E7801F3FA4C}" type="slidenum">
              <a:rPr lang="ar-JO" smtClean="0"/>
              <a:pPr>
                <a:defRPr/>
              </a:pPr>
              <a:t>‹#›</a:t>
            </a:fld>
            <a:endParaRPr lang="ar-JO"/>
          </a:p>
        </p:txBody>
      </p:sp>
    </p:spTree>
    <p:extLst>
      <p:ext uri="{BB962C8B-B14F-4D97-AF65-F5344CB8AC3E}">
        <p14:creationId xmlns:p14="http://schemas.microsoft.com/office/powerpoint/2010/main" val="416870133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599" y="4800600"/>
            <a:ext cx="6347714"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09599" y="609600"/>
            <a:ext cx="6347714"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09599" y="5367338"/>
            <a:ext cx="6347714"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fld id="{D60EF6B8-F509-4B1F-93E0-43784D2480B3}" type="datetimeFigureOut">
              <a:rPr lang="ar-JO" smtClean="0"/>
              <a:pPr>
                <a:defRPr/>
              </a:pPr>
              <a:t>17/04/1442</a:t>
            </a:fld>
            <a:endParaRPr lang="ar-JO"/>
          </a:p>
        </p:txBody>
      </p:sp>
      <p:sp>
        <p:nvSpPr>
          <p:cNvPr id="6" name="Footer Placeholder 5"/>
          <p:cNvSpPr>
            <a:spLocks noGrp="1"/>
          </p:cNvSpPr>
          <p:nvPr>
            <p:ph type="ftr" sz="quarter" idx="11"/>
          </p:nvPr>
        </p:nvSpPr>
        <p:spPr/>
        <p:txBody>
          <a:bodyPr/>
          <a:lstStyle/>
          <a:p>
            <a:pPr>
              <a:defRPr/>
            </a:pPr>
            <a:endParaRPr lang="ar-JO"/>
          </a:p>
        </p:txBody>
      </p:sp>
      <p:sp>
        <p:nvSpPr>
          <p:cNvPr id="7" name="Slide Number Placeholder 6"/>
          <p:cNvSpPr>
            <a:spLocks noGrp="1"/>
          </p:cNvSpPr>
          <p:nvPr>
            <p:ph type="sldNum" sz="quarter" idx="12"/>
          </p:nvPr>
        </p:nvSpPr>
        <p:spPr/>
        <p:txBody>
          <a:bodyPr/>
          <a:lstStyle/>
          <a:p>
            <a:pPr>
              <a:defRPr/>
            </a:pPr>
            <a:fld id="{E2294A8D-CC75-4DFF-A4F5-5E7801F3FA4C}" type="slidenum">
              <a:rPr lang="ar-JO" smtClean="0"/>
              <a:pPr>
                <a:defRPr/>
              </a:pPr>
              <a:t>‹#›</a:t>
            </a:fld>
            <a:endParaRPr lang="ar-JO"/>
          </a:p>
        </p:txBody>
      </p:sp>
    </p:spTree>
    <p:extLst>
      <p:ext uri="{BB962C8B-B14F-4D97-AF65-F5344CB8AC3E}">
        <p14:creationId xmlns:p14="http://schemas.microsoft.com/office/powerpoint/2010/main" val="111003626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jpe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9"/>
          <a:srcRect/>
          <a:tile tx="0" ty="0" sx="100000" sy="100000" flip="none" algn="tl"/>
        </a:blipFill>
        <a:effectLst/>
      </p:bgPr>
    </p:bg>
    <p:spTree>
      <p:nvGrpSpPr>
        <p:cNvPr id="1" name=""/>
        <p:cNvGrpSpPr/>
        <p:nvPr/>
      </p:nvGrpSpPr>
      <p:grpSpPr>
        <a:xfrm>
          <a:off x="0" y="0"/>
          <a:ext cx="0" cy="0"/>
          <a:chOff x="0" y="0"/>
          <a:chExt cx="0" cy="0"/>
        </a:xfrm>
      </p:grpSpPr>
      <p:grpSp>
        <p:nvGrpSpPr>
          <p:cNvPr id="17" name="Group 16"/>
          <p:cNvGrpSpPr/>
          <p:nvPr/>
        </p:nvGrpSpPr>
        <p:grpSpPr>
          <a:xfrm>
            <a:off x="-8467" y="-8468"/>
            <a:ext cx="9169805" cy="6874935"/>
            <a:chOff x="-8467" y="-8468"/>
            <a:chExt cx="9169805" cy="6874935"/>
          </a:xfrm>
        </p:grpSpPr>
        <p:sp>
          <p:nvSpPr>
            <p:cNvPr id="7" name="Freeform 6"/>
            <p:cNvSpPr/>
            <p:nvPr/>
          </p:nvSpPr>
          <p:spPr>
            <a:xfrm>
              <a:off x="-8467" y="4013200"/>
              <a:ext cx="457200" cy="2853267"/>
            </a:xfrm>
            <a:custGeom>
              <a:avLst/>
              <a:gdLst/>
              <a:ahLst/>
              <a:cxnLst/>
              <a:rect l="l" t="t" r="r" b="b"/>
              <a:pathLst>
                <a:path w="457200" h="2853267">
                  <a:moveTo>
                    <a:pt x="0" y="0"/>
                  </a:moveTo>
                  <a:lnTo>
                    <a:pt x="457200" y="2853267"/>
                  </a:lnTo>
                  <a:lnTo>
                    <a:pt x="0" y="2844800"/>
                  </a:lnTo>
                  <a:cubicBezTo>
                    <a:pt x="2822" y="1905000"/>
                    <a:pt x="5645" y="965200"/>
                    <a:pt x="0" y="0"/>
                  </a:cubicBezTo>
                  <a:close/>
                </a:path>
              </a:pathLst>
            </a:cu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8" name="Straight Connector 7"/>
            <p:cNvCxnSpPr/>
            <p:nvPr/>
          </p:nvCxnSpPr>
          <p:spPr>
            <a:xfrm flipV="1">
              <a:off x="5130830" y="4175605"/>
              <a:ext cx="4022475" cy="2682396"/>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a:off x="7042707"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sp>
          <p:nvSpPr>
            <p:cNvPr id="10" name="Freeform 9"/>
            <p:cNvSpPr/>
            <p:nvPr/>
          </p:nvSpPr>
          <p:spPr>
            <a:xfrm>
              <a:off x="6891896" y="1"/>
              <a:ext cx="2269442" cy="6866466"/>
            </a:xfrm>
            <a:custGeom>
              <a:avLst/>
              <a:gdLst/>
              <a:ahLst/>
              <a:cxnLst/>
              <a:rect l="l" t="t" r="r" b="b"/>
              <a:pathLst>
                <a:path w="2269442" h="6866466">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10"/>
            <p:cNvSpPr/>
            <p:nvPr/>
          </p:nvSpPr>
          <p:spPr>
            <a:xfrm>
              <a:off x="7205158" y="-8467"/>
              <a:ext cx="1948147" cy="6866467"/>
            </a:xfrm>
            <a:custGeom>
              <a:avLst/>
              <a:gdLst/>
              <a:ahLst/>
              <a:cxnLst/>
              <a:rect l="l" t="t" r="r" b="b"/>
              <a:pathLst>
                <a:path w="1948147" h="6866467">
                  <a:moveTo>
                    <a:pt x="0" y="0"/>
                  </a:moveTo>
                  <a:lnTo>
                    <a:pt x="1202267" y="6866467"/>
                  </a:lnTo>
                  <a:lnTo>
                    <a:pt x="1947333" y="6866467"/>
                  </a:lnTo>
                  <a:cubicBezTo>
                    <a:pt x="1944511" y="4577645"/>
                    <a:pt x="1950155" y="2288822"/>
                    <a:pt x="1947333" y="0"/>
                  </a:cubicBez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2" name="Freeform 11"/>
            <p:cNvSpPr/>
            <p:nvPr/>
          </p:nvSpPr>
          <p:spPr>
            <a:xfrm>
              <a:off x="6637896" y="3920066"/>
              <a:ext cx="2513565" cy="2937933"/>
            </a:xfrm>
            <a:custGeom>
              <a:avLst/>
              <a:gdLst/>
              <a:ahLst/>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3" name="Freeform 12"/>
            <p:cNvSpPr/>
            <p:nvPr/>
          </p:nvSpPr>
          <p:spPr>
            <a:xfrm>
              <a:off x="7010429" y="-8467"/>
              <a:ext cx="2142876" cy="6866467"/>
            </a:xfrm>
            <a:custGeom>
              <a:avLst/>
              <a:gdLst/>
              <a:ahLst/>
              <a:cxnLst/>
              <a:rect l="l" t="t" r="r" b="b"/>
              <a:pathLst>
                <a:path w="2853267" h="6866467">
                  <a:moveTo>
                    <a:pt x="0" y="0"/>
                  </a:moveTo>
                  <a:lnTo>
                    <a:pt x="2472267" y="6866467"/>
                  </a:lnTo>
                  <a:lnTo>
                    <a:pt x="2853267" y="6858000"/>
                  </a:lnTo>
                  <a:lnTo>
                    <a:pt x="2853267" y="0"/>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 name="Freeform 13"/>
            <p:cNvSpPr/>
            <p:nvPr/>
          </p:nvSpPr>
          <p:spPr>
            <a:xfrm>
              <a:off x="8295776" y="-8467"/>
              <a:ext cx="857530" cy="6866467"/>
            </a:xfrm>
            <a:custGeom>
              <a:avLst/>
              <a:gdLst/>
              <a:ahLst/>
              <a:cxnLst/>
              <a:rect l="l" t="t" r="r" b="b"/>
              <a:pathLst>
                <a:path w="1286933" h="6866467">
                  <a:moveTo>
                    <a:pt x="1016000" y="0"/>
                  </a:moveTo>
                  <a:lnTo>
                    <a:pt x="0" y="6866467"/>
                  </a:lnTo>
                  <a:lnTo>
                    <a:pt x="1286933" y="6866467"/>
                  </a:lnTo>
                  <a:cubicBezTo>
                    <a:pt x="1284111" y="4577645"/>
                    <a:pt x="1281288" y="2288822"/>
                    <a:pt x="1278466" y="0"/>
                  </a:cubicBezTo>
                  <a:lnTo>
                    <a:pt x="1016000"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5" name="Freeform 14"/>
            <p:cNvSpPr/>
            <p:nvPr/>
          </p:nvSpPr>
          <p:spPr>
            <a:xfrm>
              <a:off x="8077231" y="-8468"/>
              <a:ext cx="1066770" cy="6866467"/>
            </a:xfrm>
            <a:custGeom>
              <a:avLst/>
              <a:gdLst/>
              <a:ahLst/>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16" name="Freeform 15"/>
            <p:cNvSpPr/>
            <p:nvPr/>
          </p:nvSpPr>
          <p:spPr>
            <a:xfrm>
              <a:off x="8060297" y="4893733"/>
              <a:ext cx="1094086" cy="1964267"/>
            </a:xfrm>
            <a:custGeom>
              <a:avLst/>
              <a:gdLst/>
              <a:ahLst/>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09599" y="609600"/>
            <a:ext cx="6347713" cy="13208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609599" y="2160590"/>
            <a:ext cx="6347714" cy="388077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5405258" y="6041363"/>
            <a:ext cx="684132" cy="365125"/>
          </a:xfrm>
          <a:prstGeom prst="rect">
            <a:avLst/>
          </a:prstGeom>
        </p:spPr>
        <p:txBody>
          <a:bodyPr vert="horz" lIns="91440" tIns="45720" rIns="91440" bIns="45720" rtlCol="0" anchor="ctr"/>
          <a:lstStyle>
            <a:lvl1pPr algn="r">
              <a:defRPr sz="900">
                <a:solidFill>
                  <a:schemeClr val="tx1">
                    <a:tint val="75000"/>
                  </a:schemeClr>
                </a:solidFill>
              </a:defRPr>
            </a:lvl1pPr>
          </a:lstStyle>
          <a:p>
            <a:pPr>
              <a:defRPr/>
            </a:pPr>
            <a:fld id="{D60EF6B8-F509-4B1F-93E0-43784D2480B3}" type="datetimeFigureOut">
              <a:rPr lang="ar-JO" smtClean="0"/>
              <a:pPr>
                <a:defRPr/>
              </a:pPr>
              <a:t>17/04/1442</a:t>
            </a:fld>
            <a:endParaRPr lang="ar-JO"/>
          </a:p>
        </p:txBody>
      </p:sp>
      <p:sp>
        <p:nvSpPr>
          <p:cNvPr id="5" name="Footer Placeholder 4"/>
          <p:cNvSpPr>
            <a:spLocks noGrp="1"/>
          </p:cNvSpPr>
          <p:nvPr>
            <p:ph type="ftr" sz="quarter" idx="3"/>
          </p:nvPr>
        </p:nvSpPr>
        <p:spPr>
          <a:xfrm>
            <a:off x="609599" y="6041363"/>
            <a:ext cx="4622973" cy="365125"/>
          </a:xfrm>
          <a:prstGeom prst="rect">
            <a:avLst/>
          </a:prstGeom>
        </p:spPr>
        <p:txBody>
          <a:bodyPr vert="horz" lIns="91440" tIns="45720" rIns="91440" bIns="45720" rtlCol="0" anchor="ctr"/>
          <a:lstStyle>
            <a:lvl1pPr algn="l">
              <a:defRPr sz="900">
                <a:solidFill>
                  <a:schemeClr val="tx1">
                    <a:tint val="75000"/>
                  </a:schemeClr>
                </a:solidFill>
              </a:defRPr>
            </a:lvl1pPr>
          </a:lstStyle>
          <a:p>
            <a:pPr>
              <a:defRPr/>
            </a:pPr>
            <a:endParaRPr lang="ar-JO"/>
          </a:p>
        </p:txBody>
      </p:sp>
      <p:sp>
        <p:nvSpPr>
          <p:cNvPr id="6" name="Slide Number Placeholder 5"/>
          <p:cNvSpPr>
            <a:spLocks noGrp="1"/>
          </p:cNvSpPr>
          <p:nvPr>
            <p:ph type="sldNum" sz="quarter" idx="4"/>
          </p:nvPr>
        </p:nvSpPr>
        <p:spPr>
          <a:xfrm>
            <a:off x="6444676" y="6041363"/>
            <a:ext cx="512638" cy="365125"/>
          </a:xfrm>
          <a:prstGeom prst="rect">
            <a:avLst/>
          </a:prstGeom>
        </p:spPr>
        <p:txBody>
          <a:bodyPr vert="horz" lIns="91440" tIns="45720" rIns="91440" bIns="45720" rtlCol="0" anchor="ctr"/>
          <a:lstStyle>
            <a:lvl1pPr algn="r">
              <a:defRPr sz="900">
                <a:solidFill>
                  <a:schemeClr val="accent1"/>
                </a:solidFill>
              </a:defRPr>
            </a:lvl1pPr>
          </a:lstStyle>
          <a:p>
            <a:pPr>
              <a:defRPr/>
            </a:pPr>
            <a:fld id="{E2294A8D-CC75-4DFF-A4F5-5E7801F3FA4C}" type="slidenum">
              <a:rPr lang="ar-JO" smtClean="0"/>
              <a:pPr>
                <a:defRPr/>
              </a:pPr>
              <a:t>‹#›</a:t>
            </a:fld>
            <a:endParaRPr lang="ar-JO"/>
          </a:p>
        </p:txBody>
      </p:sp>
    </p:spTree>
    <p:extLst>
      <p:ext uri="{BB962C8B-B14F-4D97-AF65-F5344CB8AC3E}">
        <p14:creationId xmlns:p14="http://schemas.microsoft.com/office/powerpoint/2010/main" val="573448010"/>
      </p:ext>
    </p:extLst>
  </p:cSld>
  <p:clrMap bg1="lt1" tx1="dk1" bg2="lt2" tx2="dk2" accent1="accent1" accent2="accent2" accent3="accent3" accent4="accent4" accent5="accent5" accent6="accent6" hlink="hlink" folHlink="folHlink"/>
  <p:sldLayoutIdLst>
    <p:sldLayoutId id="2147484650" r:id="rId1"/>
    <p:sldLayoutId id="2147484651" r:id="rId2"/>
    <p:sldLayoutId id="2147484652" r:id="rId3"/>
    <p:sldLayoutId id="2147484653" r:id="rId4"/>
    <p:sldLayoutId id="2147484654" r:id="rId5"/>
    <p:sldLayoutId id="2147484655" r:id="rId6"/>
    <p:sldLayoutId id="2147484656" r:id="rId7"/>
    <p:sldLayoutId id="2147484657" r:id="rId8"/>
    <p:sldLayoutId id="2147484658" r:id="rId9"/>
    <p:sldLayoutId id="2147484659" r:id="rId10"/>
    <p:sldLayoutId id="2147484660" r:id="rId11"/>
    <p:sldLayoutId id="2147484661" r:id="rId12"/>
    <p:sldLayoutId id="2147484662" r:id="rId13"/>
    <p:sldLayoutId id="2147484663" r:id="rId14"/>
    <p:sldLayoutId id="2147484664" r:id="rId15"/>
    <p:sldLayoutId id="2147484665" r:id="rId16"/>
    <p:sldLayoutId id="2147484666" r:id="rId17"/>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microsoft.com/office/2007/relationships/hdphoto" Target="../media/hdphoto1.wdp"/></Relationships>
</file>

<file path=ppt/slides/_rels/slide10.xml.rels><?xml version="1.0" encoding="UTF-8" standalone="yes"?>
<Relationships xmlns="http://schemas.openxmlformats.org/package/2006/relationships"><Relationship Id="rId3" Type="http://schemas.microsoft.com/office/2007/relationships/hdphoto" Target="../media/hdphoto9.wdp"/><Relationship Id="rId2" Type="http://schemas.openxmlformats.org/officeDocument/2006/relationships/image" Target="../media/image10.jpeg"/><Relationship Id="rId1" Type="http://schemas.openxmlformats.org/officeDocument/2006/relationships/slideLayout" Target="../slideLayouts/slideLayout17.xml"/></Relationships>
</file>

<file path=ppt/slides/_rels/slide11.xml.rels><?xml version="1.0" encoding="UTF-8" standalone="yes"?>
<Relationships xmlns="http://schemas.openxmlformats.org/package/2006/relationships"><Relationship Id="rId3" Type="http://schemas.microsoft.com/office/2007/relationships/hdphoto" Target="../media/hdphoto10.wdp"/><Relationship Id="rId2" Type="http://schemas.openxmlformats.org/officeDocument/2006/relationships/image" Target="../media/image11.jpeg"/><Relationship Id="rId1" Type="http://schemas.openxmlformats.org/officeDocument/2006/relationships/slideLayout" Target="../slideLayouts/slideLayout17.xml"/></Relationships>
</file>

<file path=ppt/slides/_rels/slide12.xml.rels><?xml version="1.0" encoding="UTF-8" standalone="yes"?>
<Relationships xmlns="http://schemas.openxmlformats.org/package/2006/relationships"><Relationship Id="rId3" Type="http://schemas.microsoft.com/office/2007/relationships/hdphoto" Target="../media/hdphoto11.wdp"/><Relationship Id="rId2" Type="http://schemas.openxmlformats.org/officeDocument/2006/relationships/image" Target="../media/image12.jpeg"/><Relationship Id="rId1" Type="http://schemas.openxmlformats.org/officeDocument/2006/relationships/slideLayout" Target="../slideLayouts/slideLayout17.xml"/><Relationship Id="rId5" Type="http://schemas.microsoft.com/office/2007/relationships/hdphoto" Target="../media/hdphoto12.wdp"/><Relationship Id="rId4" Type="http://schemas.openxmlformats.org/officeDocument/2006/relationships/image" Target="../media/image13.jpeg"/></Relationships>
</file>

<file path=ppt/slides/_rels/slide13.xml.rels><?xml version="1.0" encoding="UTF-8" standalone="yes"?>
<Relationships xmlns="http://schemas.openxmlformats.org/package/2006/relationships"><Relationship Id="rId3" Type="http://schemas.microsoft.com/office/2007/relationships/hdphoto" Target="../media/hdphoto13.wdp"/><Relationship Id="rId2" Type="http://schemas.openxmlformats.org/officeDocument/2006/relationships/image" Target="../media/image14.jpeg"/><Relationship Id="rId1" Type="http://schemas.openxmlformats.org/officeDocument/2006/relationships/slideLayout" Target="../slideLayouts/slideLayout17.xml"/></Relationships>
</file>

<file path=ppt/slides/_rels/slide14.xml.rels><?xml version="1.0" encoding="UTF-8" standalone="yes"?>
<Relationships xmlns="http://schemas.openxmlformats.org/package/2006/relationships"><Relationship Id="rId3" Type="http://schemas.microsoft.com/office/2007/relationships/hdphoto" Target="../media/hdphoto14.wdp"/><Relationship Id="rId2" Type="http://schemas.openxmlformats.org/officeDocument/2006/relationships/image" Target="../media/image15.jpeg"/><Relationship Id="rId1" Type="http://schemas.openxmlformats.org/officeDocument/2006/relationships/slideLayout" Target="../slideLayouts/slideLayout1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microsoft.com/office/2007/relationships/hdphoto" Target="../media/hdphoto15.wdp"/><Relationship Id="rId2" Type="http://schemas.openxmlformats.org/officeDocument/2006/relationships/image" Target="../media/image16.jpeg"/><Relationship Id="rId1" Type="http://schemas.openxmlformats.org/officeDocument/2006/relationships/slideLayout" Target="../slideLayouts/slideLayout17.xml"/></Relationships>
</file>

<file path=ppt/slides/_rels/slide17.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microsoft.com/office/2007/relationships/hdphoto" Target="../media/hdphoto16.wdp"/><Relationship Id="rId2" Type="http://schemas.openxmlformats.org/officeDocument/2006/relationships/image" Target="../media/image18.jpeg"/><Relationship Id="rId1" Type="http://schemas.openxmlformats.org/officeDocument/2006/relationships/slideLayout" Target="../slideLayouts/slideLayout17.xml"/></Relationships>
</file>

<file path=ppt/slides/_rels/slide19.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17.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eg"/><Relationship Id="rId1" Type="http://schemas.openxmlformats.org/officeDocument/2006/relationships/slideLayout" Target="../slideLayouts/slideLayout17.xml"/><Relationship Id="rId4" Type="http://schemas.microsoft.com/office/2007/relationships/hdphoto" Target="../media/hdphoto2.wdp"/></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microsoft.com/office/2007/relationships/hdphoto" Target="../media/hdphoto17.wdp"/><Relationship Id="rId2" Type="http://schemas.openxmlformats.org/officeDocument/2006/relationships/image" Target="../media/image20.jpeg"/><Relationship Id="rId1" Type="http://schemas.openxmlformats.org/officeDocument/2006/relationships/slideLayout" Target="../slideLayouts/slideLayout17.xml"/></Relationships>
</file>

<file path=ppt/slides/_rels/slide22.xml.rels><?xml version="1.0" encoding="UTF-8" standalone="yes"?>
<Relationships xmlns="http://schemas.openxmlformats.org/package/2006/relationships"><Relationship Id="rId3" Type="http://schemas.microsoft.com/office/2007/relationships/hdphoto" Target="../media/hdphoto18.wdp"/><Relationship Id="rId2" Type="http://schemas.openxmlformats.org/officeDocument/2006/relationships/image" Target="../media/image21.png"/><Relationship Id="rId1" Type="http://schemas.openxmlformats.org/officeDocument/2006/relationships/slideLayout" Target="../slideLayouts/slideLayout1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microsoft.com/office/2007/relationships/hdphoto" Target="../media/hdphoto19.wdp"/><Relationship Id="rId2" Type="http://schemas.openxmlformats.org/officeDocument/2006/relationships/image" Target="../media/image22.jpeg"/><Relationship Id="rId1" Type="http://schemas.openxmlformats.org/officeDocument/2006/relationships/slideLayout" Target="../slideLayouts/slideLayout1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6.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microsoft.com/office/2007/relationships/hdphoto" Target="../media/hdphoto20.wdp"/><Relationship Id="rId2" Type="http://schemas.openxmlformats.org/officeDocument/2006/relationships/image" Target="../media/image24.jpeg"/><Relationship Id="rId1" Type="http://schemas.openxmlformats.org/officeDocument/2006/relationships/slideLayout" Target="../slideLayouts/slideLayout17.xml"/></Relationships>
</file>

<file path=ppt/slides/_rels/slide28.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microsoft.com/office/2007/relationships/hdphoto" Target="../media/hdphoto21.wdp"/><Relationship Id="rId2" Type="http://schemas.openxmlformats.org/officeDocument/2006/relationships/image" Target="../media/image26.jpeg"/><Relationship Id="rId1" Type="http://schemas.openxmlformats.org/officeDocument/2006/relationships/slideLayout" Target="../slideLayouts/slideLayout17.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jpeg"/><Relationship Id="rId1" Type="http://schemas.openxmlformats.org/officeDocument/2006/relationships/slideLayout" Target="../slideLayouts/slideLayout17.xml"/><Relationship Id="rId4" Type="http://schemas.microsoft.com/office/2007/relationships/hdphoto" Target="../media/hdphoto3.wdp"/></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31.xml.rels><?xml version="1.0" encoding="UTF-8" standalone="yes"?>
<Relationships xmlns="http://schemas.openxmlformats.org/package/2006/relationships"><Relationship Id="rId3" Type="http://schemas.microsoft.com/office/2007/relationships/hdphoto" Target="../media/hdphoto22.wdp"/><Relationship Id="rId2" Type="http://schemas.openxmlformats.org/officeDocument/2006/relationships/image" Target="../media/image27.jpe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microsoft.com/office/2007/relationships/hdphoto" Target="../media/hdphoto23.wdp"/><Relationship Id="rId2" Type="http://schemas.openxmlformats.org/officeDocument/2006/relationships/image" Target="../media/image28.jpe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17.xml"/></Relationships>
</file>

<file path=ppt/slides/_rels/slide34.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2.xml"/><Relationship Id="rId1" Type="http://schemas.openxmlformats.org/officeDocument/2006/relationships/slideLayout" Target="../slideLayouts/slideLayout17.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1.jpeg"/><Relationship Id="rId1" Type="http://schemas.openxmlformats.org/officeDocument/2006/relationships/slideLayout" Target="../slideLayouts/slideLayout17.xml"/><Relationship Id="rId4" Type="http://schemas.microsoft.com/office/2007/relationships/hdphoto" Target="../media/hdphoto4.wdp"/></Relationships>
</file>

<file path=ppt/slides/_rels/slide5.xml.rels><?xml version="1.0" encoding="UTF-8" standalone="yes"?>
<Relationships xmlns="http://schemas.openxmlformats.org/package/2006/relationships"><Relationship Id="rId3" Type="http://schemas.microsoft.com/office/2007/relationships/hdphoto" Target="../media/hdphoto5.wdp"/><Relationship Id="rId2" Type="http://schemas.openxmlformats.org/officeDocument/2006/relationships/image" Target="../media/image6.jpeg"/><Relationship Id="rId1" Type="http://schemas.openxmlformats.org/officeDocument/2006/relationships/slideLayout" Target="../slideLayouts/slideLayout17.xml"/><Relationship Id="rId4" Type="http://schemas.openxmlformats.org/officeDocument/2006/relationships/image" Target="../media/image1.jpeg"/></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1.jpeg"/><Relationship Id="rId1" Type="http://schemas.openxmlformats.org/officeDocument/2006/relationships/slideLayout" Target="../slideLayouts/slideLayout17.xml"/><Relationship Id="rId4" Type="http://schemas.microsoft.com/office/2007/relationships/hdphoto" Target="../media/hdphoto6.wdp"/></Relationships>
</file>

<file path=ppt/slides/_rels/slide7.xml.rels><?xml version="1.0" encoding="UTF-8" standalone="yes"?>
<Relationships xmlns="http://schemas.openxmlformats.org/package/2006/relationships"><Relationship Id="rId3" Type="http://schemas.microsoft.com/office/2007/relationships/hdphoto" Target="../media/hdphoto7.wdp"/><Relationship Id="rId2" Type="http://schemas.openxmlformats.org/officeDocument/2006/relationships/image" Target="../media/image8.jpeg"/><Relationship Id="rId1" Type="http://schemas.openxmlformats.org/officeDocument/2006/relationships/slideLayout" Target="../slideLayouts/slideLayout17.xml"/><Relationship Id="rId4" Type="http://schemas.openxmlformats.org/officeDocument/2006/relationships/image" Target="../media/image1.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microsoft.com/office/2007/relationships/hdphoto" Target="../media/hdphoto8.wdp"/><Relationship Id="rId2" Type="http://schemas.openxmlformats.org/officeDocument/2006/relationships/image" Target="../media/image9.jpeg"/><Relationship Id="rId1" Type="http://schemas.openxmlformats.org/officeDocument/2006/relationships/slideLayout" Target="../slideLayouts/slideLayout17.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028" name="Picture 4" descr="نتيجة بحث الصور عن الحضارة الاسلامية"/>
          <p:cNvPicPr>
            <a:picLocks noChangeAspect="1" noChangeArrowheads="1"/>
          </p:cNvPicPr>
          <p:nvPr/>
        </p:nvPicPr>
        <p:blipFill>
          <a:blip r:embed="rId3" cstate="print">
            <a:extLst>
              <a:ext uri="{BEBA8EAE-BF5A-486C-A8C5-ECC9F3942E4B}">
                <a14:imgProps xmlns:a14="http://schemas.microsoft.com/office/drawing/2010/main">
                  <a14:imgLayer r:embed="rId4">
                    <a14:imgEffect>
                      <a14:colorTemperature colorTemp="7200"/>
                    </a14:imgEffect>
                  </a14:imgLayer>
                </a14:imgProps>
              </a:ext>
              <a:ext uri="{28A0092B-C50C-407E-A947-70E740481C1C}">
                <a14:useLocalDpi xmlns:a14="http://schemas.microsoft.com/office/drawing/2010/main" val="0"/>
              </a:ext>
            </a:extLst>
          </a:blip>
          <a:srcRect/>
          <a:stretch>
            <a:fillRect/>
          </a:stretch>
        </p:blipFill>
        <p:spPr bwMode="auto">
          <a:xfrm>
            <a:off x="0" y="15900"/>
            <a:ext cx="9144000" cy="6842100"/>
          </a:xfrm>
          <a:prstGeom prst="rect">
            <a:avLst/>
          </a:prstGeom>
          <a:ln w="228600" cap="sq" cmpd="thickThin">
            <a:solidFill>
              <a:srgbClr val="000000"/>
            </a:solidFill>
            <a:prstDash val="solid"/>
            <a:miter lim="800000"/>
          </a:ln>
          <a:effectLst>
            <a:innerShdw blurRad="76200">
              <a:srgbClr val="000000"/>
            </a:innerShdw>
          </a:effectLst>
          <a:extLst>
            <a:ext uri="{909E8E84-426E-40DD-AFC4-6F175D3DCCD1}">
              <a14:hiddenFill xmlns:a14="http://schemas.microsoft.com/office/drawing/2010/main">
                <a:solidFill>
                  <a:srgbClr val="FFFFFF"/>
                </a:solidFill>
              </a14:hiddenFill>
            </a:ext>
          </a:extLst>
        </p:spPr>
      </p:pic>
      <p:sp>
        <p:nvSpPr>
          <p:cNvPr id="2" name="Title 1"/>
          <p:cNvSpPr>
            <a:spLocks noGrp="1"/>
          </p:cNvSpPr>
          <p:nvPr>
            <p:ph type="ctrTitle"/>
          </p:nvPr>
        </p:nvSpPr>
        <p:spPr>
          <a:xfrm>
            <a:off x="683568" y="980728"/>
            <a:ext cx="5400600" cy="2088232"/>
          </a:xfrm>
          <a:solidFill>
            <a:schemeClr val="bg1"/>
          </a:solidFill>
        </p:spPr>
        <p:txBody>
          <a:bodyPr wrap="square" numCol="1" compatLnSpc="1">
            <a:prstTxWarp prst="textNoShape">
              <a:avLst/>
            </a:prstTxWarp>
            <a:noAutofit/>
            <a:scene3d>
              <a:camera prst="orthographicFront"/>
              <a:lightRig rig="threePt" dir="t"/>
            </a:scene3d>
            <a:sp3d extrusionH="57150">
              <a:bevelT h="25400" prst="softRound"/>
            </a:sp3d>
          </a:bodyPr>
          <a:lstStyle/>
          <a:p>
            <a:pPr eaLnBrk="1" hangingPunct="1">
              <a:defRPr/>
            </a:pPr>
            <a:br>
              <a:rPr lang="ar-JO" sz="2400" cap="none" spc="50" dirty="0">
                <a:ln w="12700" cmpd="sng">
                  <a:solidFill>
                    <a:schemeClr val="accent6">
                      <a:satMod val="120000"/>
                      <a:shade val="80000"/>
                    </a:schemeClr>
                  </a:solidFill>
                  <a:prstDash val="solid"/>
                </a:ln>
                <a:solidFill>
                  <a:sysClr val="windowText" lastClr="000000"/>
                </a:solidFill>
                <a:effectLst>
                  <a:glow rad="53100">
                    <a:schemeClr val="accent6">
                      <a:satMod val="180000"/>
                      <a:alpha val="30000"/>
                    </a:schemeClr>
                  </a:glow>
                  <a:innerShdw blurRad="114300">
                    <a:prstClr val="black"/>
                  </a:innerShdw>
                </a:effectLst>
                <a:latin typeface="Simplified Arabic" pitchFamily="18" charset="-78"/>
                <a:cs typeface="Simplified Arabic" pitchFamily="18" charset="-78"/>
              </a:rPr>
            </a:br>
            <a:br>
              <a:rPr lang="ar-JO" sz="2400" cap="none" spc="50" dirty="0">
                <a:ln w="12700" cmpd="sng">
                  <a:solidFill>
                    <a:schemeClr val="accent6">
                      <a:satMod val="120000"/>
                      <a:shade val="80000"/>
                    </a:schemeClr>
                  </a:solidFill>
                  <a:prstDash val="solid"/>
                </a:ln>
                <a:solidFill>
                  <a:sysClr val="windowText" lastClr="000000"/>
                </a:solidFill>
                <a:effectLst>
                  <a:glow rad="53100">
                    <a:schemeClr val="accent6">
                      <a:satMod val="180000"/>
                      <a:alpha val="30000"/>
                    </a:schemeClr>
                  </a:glow>
                  <a:innerShdw blurRad="114300">
                    <a:prstClr val="black"/>
                  </a:innerShdw>
                </a:effectLst>
                <a:latin typeface="Simplified Arabic" pitchFamily="18" charset="-78"/>
                <a:cs typeface="Simplified Arabic" pitchFamily="18" charset="-78"/>
              </a:rPr>
            </a:br>
            <a:br>
              <a:rPr lang="ar-JO" sz="2400" cap="none" spc="50" dirty="0">
                <a:ln w="12700" cmpd="sng">
                  <a:solidFill>
                    <a:schemeClr val="accent6">
                      <a:satMod val="120000"/>
                      <a:shade val="80000"/>
                    </a:schemeClr>
                  </a:solidFill>
                  <a:prstDash val="solid"/>
                </a:ln>
                <a:solidFill>
                  <a:sysClr val="windowText" lastClr="000000"/>
                </a:solidFill>
                <a:effectLst>
                  <a:glow rad="53100">
                    <a:schemeClr val="accent6">
                      <a:satMod val="180000"/>
                      <a:alpha val="30000"/>
                    </a:schemeClr>
                  </a:glow>
                  <a:innerShdw blurRad="114300">
                    <a:prstClr val="black"/>
                  </a:innerShdw>
                </a:effectLst>
                <a:latin typeface="Simplified Arabic" pitchFamily="18" charset="-78"/>
                <a:cs typeface="Simplified Arabic" pitchFamily="18" charset="-78"/>
              </a:rPr>
            </a:br>
            <a:br>
              <a:rPr lang="ar-JO" sz="2400" cap="none" spc="50" dirty="0">
                <a:ln w="12700" cmpd="sng">
                  <a:solidFill>
                    <a:schemeClr val="accent6">
                      <a:satMod val="120000"/>
                      <a:shade val="80000"/>
                    </a:schemeClr>
                  </a:solidFill>
                  <a:prstDash val="solid"/>
                </a:ln>
                <a:solidFill>
                  <a:sysClr val="windowText" lastClr="000000"/>
                </a:solidFill>
                <a:effectLst>
                  <a:glow rad="53100">
                    <a:schemeClr val="accent6">
                      <a:satMod val="180000"/>
                      <a:alpha val="30000"/>
                    </a:schemeClr>
                  </a:glow>
                  <a:innerShdw blurRad="114300">
                    <a:prstClr val="black"/>
                  </a:innerShdw>
                </a:effectLst>
                <a:latin typeface="Simplified Arabic" pitchFamily="18" charset="-78"/>
                <a:cs typeface="Simplified Arabic" pitchFamily="18" charset="-78"/>
              </a:rPr>
            </a:br>
            <a:r>
              <a:rPr lang="ar-JO" sz="2000" b="1" cap="none" spc="50" dirty="0">
                <a:ln w="12700" cmpd="sng">
                  <a:solidFill>
                    <a:schemeClr val="accent6">
                      <a:satMod val="120000"/>
                      <a:shade val="80000"/>
                    </a:schemeClr>
                  </a:solidFill>
                  <a:prstDash val="solid"/>
                </a:ln>
                <a:solidFill>
                  <a:schemeClr val="tx1"/>
                </a:solidFill>
                <a:effectLst>
                  <a:glow rad="53100">
                    <a:schemeClr val="accent6">
                      <a:satMod val="180000"/>
                      <a:alpha val="30000"/>
                    </a:schemeClr>
                  </a:glow>
                  <a:innerShdw blurRad="114300">
                    <a:prstClr val="black"/>
                  </a:innerShdw>
                </a:effectLst>
                <a:latin typeface="Simplified Arabic" pitchFamily="18" charset="-78"/>
                <a:cs typeface="Simplified Arabic" pitchFamily="18" charset="-78"/>
              </a:rPr>
              <a:t>الحضارة العربية الإسلامية</a:t>
            </a:r>
            <a:br>
              <a:rPr lang="ar-JO" sz="2000" b="1" cap="none" spc="50" dirty="0">
                <a:ln w="12700" cmpd="sng">
                  <a:solidFill>
                    <a:schemeClr val="accent6">
                      <a:satMod val="120000"/>
                      <a:shade val="80000"/>
                    </a:schemeClr>
                  </a:solidFill>
                  <a:prstDash val="solid"/>
                </a:ln>
                <a:solidFill>
                  <a:schemeClr val="tx1"/>
                </a:solidFill>
                <a:effectLst>
                  <a:glow rad="53100">
                    <a:schemeClr val="accent6">
                      <a:satMod val="180000"/>
                      <a:alpha val="30000"/>
                    </a:schemeClr>
                  </a:glow>
                  <a:innerShdw blurRad="114300">
                    <a:prstClr val="black"/>
                  </a:innerShdw>
                </a:effectLst>
                <a:latin typeface="Simplified Arabic" pitchFamily="18" charset="-78"/>
                <a:cs typeface="Simplified Arabic" pitchFamily="18" charset="-78"/>
              </a:rPr>
            </a:br>
            <a:r>
              <a:rPr lang="ar-JO" sz="2000" b="1" cap="none" spc="50" dirty="0">
                <a:ln w="12700" cmpd="sng">
                  <a:solidFill>
                    <a:schemeClr val="accent6">
                      <a:satMod val="120000"/>
                      <a:shade val="80000"/>
                    </a:schemeClr>
                  </a:solidFill>
                  <a:prstDash val="solid"/>
                </a:ln>
                <a:solidFill>
                  <a:schemeClr val="tx1"/>
                </a:solidFill>
                <a:effectLst>
                  <a:glow rad="53100">
                    <a:schemeClr val="accent6">
                      <a:satMod val="180000"/>
                      <a:alpha val="30000"/>
                    </a:schemeClr>
                  </a:glow>
                  <a:innerShdw blurRad="114300">
                    <a:prstClr val="black"/>
                  </a:innerShdw>
                </a:effectLst>
                <a:latin typeface="Simplified Arabic" pitchFamily="18" charset="-78"/>
                <a:cs typeface="Simplified Arabic" pitchFamily="18" charset="-78"/>
              </a:rPr>
              <a:t>                      اعداد/منار أحمد</a:t>
            </a:r>
            <a:r>
              <a:rPr lang="en-US" sz="2000" b="1" cap="none" spc="50" dirty="0">
                <a:ln w="12700" cmpd="sng">
                  <a:solidFill>
                    <a:schemeClr val="accent6">
                      <a:satMod val="120000"/>
                      <a:shade val="80000"/>
                    </a:schemeClr>
                  </a:solidFill>
                  <a:prstDash val="solid"/>
                </a:ln>
                <a:solidFill>
                  <a:schemeClr val="tx1"/>
                </a:solidFill>
                <a:effectLst>
                  <a:glow rad="53100">
                    <a:schemeClr val="accent6">
                      <a:satMod val="180000"/>
                      <a:alpha val="30000"/>
                    </a:schemeClr>
                  </a:glow>
                  <a:innerShdw blurRad="114300">
                    <a:prstClr val="black"/>
                  </a:innerShdw>
                </a:effectLst>
                <a:latin typeface="Simplified Arabic" pitchFamily="18" charset="-78"/>
                <a:cs typeface="Simplified Arabic" pitchFamily="18" charset="-78"/>
              </a:rPr>
              <a:t>:</a:t>
            </a:r>
            <a:r>
              <a:rPr lang="ar-JO" sz="2000" b="1" cap="none" spc="50" dirty="0">
                <a:ln w="12700" cmpd="sng">
                  <a:solidFill>
                    <a:schemeClr val="accent6">
                      <a:satMod val="120000"/>
                      <a:shade val="80000"/>
                    </a:schemeClr>
                  </a:solidFill>
                  <a:prstDash val="solid"/>
                </a:ln>
                <a:solidFill>
                  <a:schemeClr val="tx1"/>
                </a:solidFill>
                <a:effectLst>
                  <a:glow rad="53100">
                    <a:schemeClr val="accent6">
                      <a:satMod val="180000"/>
                      <a:alpha val="30000"/>
                    </a:schemeClr>
                  </a:glow>
                  <a:innerShdw blurRad="114300">
                    <a:prstClr val="black"/>
                  </a:innerShdw>
                </a:effectLst>
                <a:latin typeface="Simplified Arabic" pitchFamily="18" charset="-78"/>
                <a:cs typeface="Simplified Arabic" pitchFamily="18" charset="-78"/>
              </a:rPr>
              <a:t> </a:t>
            </a:r>
            <a:r>
              <a:rPr lang="ar-JO" sz="2000" b="1" spc="50" dirty="0">
                <a:ln w="12700" cmpd="sng">
                  <a:solidFill>
                    <a:schemeClr val="accent6">
                      <a:satMod val="120000"/>
                      <a:shade val="80000"/>
                    </a:schemeClr>
                  </a:solidFill>
                  <a:prstDash val="solid"/>
                </a:ln>
                <a:solidFill>
                  <a:schemeClr val="tx1"/>
                </a:solidFill>
                <a:effectLst>
                  <a:glow rad="53100">
                    <a:schemeClr val="accent6">
                      <a:satMod val="180000"/>
                      <a:alpha val="30000"/>
                    </a:schemeClr>
                  </a:glow>
                  <a:innerShdw blurRad="114300">
                    <a:prstClr val="black"/>
                  </a:innerShdw>
                </a:effectLst>
                <a:latin typeface="Simplified Arabic" pitchFamily="18" charset="-78"/>
                <a:cs typeface="Simplified Arabic" pitchFamily="18" charset="-78"/>
              </a:rPr>
              <a:t>الفصل الثاني</a:t>
            </a:r>
            <a:r>
              <a:rPr lang="ar-SA" sz="2000" b="1" cap="none" spc="50" dirty="0">
                <a:ln w="12700" cmpd="sng">
                  <a:solidFill>
                    <a:schemeClr val="accent6">
                      <a:satMod val="120000"/>
                      <a:shade val="80000"/>
                    </a:schemeClr>
                  </a:solidFill>
                  <a:prstDash val="solid"/>
                </a:ln>
                <a:solidFill>
                  <a:schemeClr val="tx1"/>
                </a:solidFill>
                <a:effectLst>
                  <a:glow rad="53100">
                    <a:schemeClr val="accent6">
                      <a:satMod val="180000"/>
                      <a:alpha val="30000"/>
                    </a:schemeClr>
                  </a:glow>
                  <a:innerShdw blurRad="114300">
                    <a:prstClr val="black"/>
                  </a:innerShdw>
                </a:effectLst>
                <a:latin typeface="Simplified Arabic" pitchFamily="18" charset="-78"/>
                <a:cs typeface="Simplified Arabic" pitchFamily="18" charset="-78"/>
              </a:rPr>
              <a:t> </a:t>
            </a:r>
            <a:br>
              <a:rPr lang="ar-JO" sz="2400" cap="none" spc="50" dirty="0">
                <a:ln w="12700" cmpd="sng">
                  <a:solidFill>
                    <a:schemeClr val="accent6">
                      <a:satMod val="120000"/>
                      <a:shade val="80000"/>
                    </a:schemeClr>
                  </a:solidFill>
                  <a:prstDash val="solid"/>
                </a:ln>
                <a:solidFill>
                  <a:sysClr val="windowText" lastClr="000000"/>
                </a:solidFill>
                <a:effectLst>
                  <a:glow rad="53100">
                    <a:schemeClr val="accent6">
                      <a:satMod val="180000"/>
                      <a:alpha val="30000"/>
                    </a:schemeClr>
                  </a:glow>
                  <a:innerShdw blurRad="114300">
                    <a:prstClr val="black"/>
                  </a:innerShdw>
                </a:effectLst>
                <a:latin typeface="Simplified Arabic" pitchFamily="18" charset="-78"/>
                <a:cs typeface="Simplified Arabic" pitchFamily="18" charset="-78"/>
              </a:rPr>
            </a:br>
            <a:br>
              <a:rPr lang="ar-JO" sz="2400" cap="none" spc="50" dirty="0">
                <a:ln w="12700" cmpd="sng">
                  <a:solidFill>
                    <a:schemeClr val="accent6">
                      <a:satMod val="120000"/>
                      <a:shade val="80000"/>
                    </a:schemeClr>
                  </a:solidFill>
                  <a:prstDash val="solid"/>
                </a:ln>
                <a:solidFill>
                  <a:sysClr val="windowText" lastClr="000000"/>
                </a:solidFill>
                <a:effectLst>
                  <a:glow rad="53100">
                    <a:schemeClr val="accent6">
                      <a:satMod val="180000"/>
                      <a:alpha val="30000"/>
                    </a:schemeClr>
                  </a:glow>
                  <a:innerShdw blurRad="114300">
                    <a:prstClr val="black"/>
                  </a:innerShdw>
                </a:effectLst>
                <a:latin typeface="Simplified Arabic" pitchFamily="18" charset="-78"/>
                <a:cs typeface="Simplified Arabic" pitchFamily="18" charset="-78"/>
              </a:rPr>
            </a:br>
            <a:endParaRPr lang="ar-JO" sz="2400" cap="none" spc="50" dirty="0">
              <a:ln w="12700" cmpd="sng">
                <a:solidFill>
                  <a:schemeClr val="accent6">
                    <a:satMod val="120000"/>
                    <a:shade val="80000"/>
                  </a:schemeClr>
                </a:solidFill>
                <a:prstDash val="solid"/>
              </a:ln>
              <a:solidFill>
                <a:sysClr val="windowText" lastClr="000000"/>
              </a:solidFill>
              <a:effectLst>
                <a:glow rad="53100">
                  <a:schemeClr val="accent6">
                    <a:satMod val="180000"/>
                    <a:alpha val="30000"/>
                  </a:schemeClr>
                </a:glow>
                <a:innerShdw blurRad="114300">
                  <a:prstClr val="black"/>
                </a:innerShdw>
              </a:effectLst>
              <a:latin typeface="Simplified Arabic" pitchFamily="18" charset="-78"/>
              <a:cs typeface="Simplified Arabic" pitchFamily="18" charset="-78"/>
            </a:endParaRPr>
          </a:p>
        </p:txBody>
      </p:sp>
    </p:spTree>
  </p:cSld>
  <p:clrMapOvr>
    <a:masterClrMapping/>
  </p:clrMapOvr>
  <mc:AlternateContent xmlns:mc="http://schemas.openxmlformats.org/markup-compatibility/2006" xmlns:p14="http://schemas.microsoft.com/office/powerpoint/2010/main">
    <mc:Choice Requires="p14">
      <p:transition spd="slow" p14:dur="4000">
        <p14:vortex/>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9218" name="Picture 2" descr="نتيجة بحث الصور عن حضارة تدمر"/>
          <p:cNvPicPr>
            <a:picLocks noChangeAspect="1" noChangeArrowheads="1"/>
          </p:cNvPicPr>
          <p:nvPr/>
        </p:nvPicPr>
        <p:blipFill>
          <a:blip r:embed="rId2" cstate="print">
            <a:extLst>
              <a:ext uri="{BEBA8EAE-BF5A-486C-A8C5-ECC9F3942E4B}">
                <a14:imgProps xmlns:a14="http://schemas.microsoft.com/office/drawing/2010/main">
                  <a14:imgLayer r:embed="rId3">
                    <a14:imgEffect>
                      <a14:brightnessContrast bright="-20000" contrast="-20000"/>
                    </a14:imgEffect>
                  </a14:imgLayer>
                </a14:imgProps>
              </a:ext>
              <a:ext uri="{28A0092B-C50C-407E-A947-70E740481C1C}">
                <a14:useLocalDpi xmlns:a14="http://schemas.microsoft.com/office/drawing/2010/main" val="0"/>
              </a:ext>
            </a:extLst>
          </a:blip>
          <a:srcRect/>
          <a:stretch>
            <a:fillRect/>
          </a:stretch>
        </p:blipFill>
        <p:spPr bwMode="auto">
          <a:xfrm>
            <a:off x="132377" y="2636912"/>
            <a:ext cx="8879246" cy="3960440"/>
          </a:xfrm>
          <a:prstGeom prst="rect">
            <a:avLst/>
          </a:prstGeom>
          <a:pattFill prst="pct5">
            <a:fgClr>
              <a:srgbClr val="E1F331"/>
            </a:fgClr>
            <a:bgClr>
              <a:schemeClr val="bg1"/>
            </a:bgClr>
          </a:pattFill>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p:spPr>
      </p:pic>
      <p:sp>
        <p:nvSpPr>
          <p:cNvPr id="2" name="Content Placeholder 1"/>
          <p:cNvSpPr>
            <a:spLocks noGrp="1"/>
          </p:cNvSpPr>
          <p:nvPr>
            <p:ph sz="quarter" idx="13"/>
          </p:nvPr>
        </p:nvSpPr>
        <p:spPr>
          <a:xfrm>
            <a:off x="463817" y="260648"/>
            <a:ext cx="8229600" cy="5083224"/>
          </a:xfrm>
        </p:spPr>
        <p:txBody>
          <a:bodyPr wrap="square" numCol="1" anchor="t" anchorCtr="0" compatLnSpc="1">
            <a:prstTxWarp prst="textNoShape">
              <a:avLst/>
            </a:prstTxWarp>
          </a:bodyPr>
          <a:lstStyle/>
          <a:p>
            <a:pPr marL="0" indent="0" algn="r" rtl="1">
              <a:lnSpc>
                <a:spcPct val="150000"/>
              </a:lnSpc>
              <a:buNone/>
              <a:defRPr/>
            </a:pPr>
            <a:r>
              <a:rPr lang="ar-JO" sz="2000" b="1" dirty="0">
                <a:solidFill>
                  <a:srgbClr val="FF0000"/>
                </a:solidFill>
                <a:effectLst>
                  <a:outerShdw blurRad="38100" dist="38100" dir="2700000" algn="tl">
                    <a:srgbClr val="000000">
                      <a:alpha val="43137"/>
                    </a:srgbClr>
                  </a:outerShdw>
                </a:effectLst>
                <a:latin typeface="Simplified Arabic" panose="02020603050405020304" pitchFamily="18" charset="-78"/>
                <a:cs typeface="Simplified Arabic" panose="02020603050405020304" pitchFamily="18" charset="-78"/>
              </a:rPr>
              <a:t>حضارة تدمر</a:t>
            </a:r>
            <a:r>
              <a:rPr lang="ar-JO" sz="2000" b="1" dirty="0">
                <a:effectLst>
                  <a:outerShdw blurRad="38100" dist="38100" dir="2700000" algn="tl">
                    <a:srgbClr val="000000">
                      <a:alpha val="43137"/>
                    </a:srgbClr>
                  </a:outerShdw>
                </a:effectLst>
                <a:latin typeface="Simplified Arabic" panose="02020603050405020304" pitchFamily="18" charset="-78"/>
                <a:cs typeface="Simplified Arabic" panose="02020603050405020304" pitchFamily="18" charset="-78"/>
              </a:rPr>
              <a:t>: اتخذت القبائل العربية المهاجرة من الجزيرة العربية من قرية تدمر قرب حمص مركزاً لها، وقد اهتموا بالتجارة فكانوا يجبون الرسوم من القوافل التجارية المارة بهم من الشرق والغرب، أما عبادتهم فكانت شبيه بآلهة شمالي سوريا وبابل وإيران والجزيرة العربية، وفي جانب العمارة والفن فظهرت الزخرفة على الملابس وبناء المعابد، كما ظهر التأثير التدمري في الرسوم اليوناني والروماني والبيزنطي، أما اللغة فكانت العربية والآرامية. </a:t>
            </a:r>
            <a:endParaRPr lang="ar-SA" sz="2000" b="1" dirty="0">
              <a:effectLst>
                <a:outerShdw blurRad="38100" dist="38100" dir="2700000" algn="tl">
                  <a:srgbClr val="000000">
                    <a:alpha val="43137"/>
                  </a:srgbClr>
                </a:outerShdw>
              </a:effectLst>
              <a:latin typeface="Simplified Arabic" panose="02020603050405020304" pitchFamily="18" charset="-78"/>
              <a:cs typeface="Simplified Arabic" panose="02020603050405020304" pitchFamily="18" charset="-78"/>
            </a:endParaRPr>
          </a:p>
        </p:txBody>
      </p:sp>
    </p:spTree>
  </p:cSld>
  <p:clrMapOvr>
    <a:masterClrMapping/>
  </p:clrMapOvr>
  <mc:AlternateContent xmlns:mc="http://schemas.openxmlformats.org/markup-compatibility/2006" xmlns:p14="http://schemas.microsoft.com/office/powerpoint/2010/main">
    <mc:Choice Requires="p14">
      <p:transition spd="slow" p14:dur="4000">
        <p14:vortex/>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Content Placeholder 1"/>
          <p:cNvSpPr>
            <a:spLocks noGrp="1"/>
          </p:cNvSpPr>
          <p:nvPr>
            <p:ph sz="quarter" idx="13"/>
          </p:nvPr>
        </p:nvSpPr>
        <p:spPr/>
        <p:txBody>
          <a:bodyPr wrap="square" numCol="1" anchor="t" anchorCtr="0" compatLnSpc="1">
            <a:prstTxWarp prst="textNoShape">
              <a:avLst/>
            </a:prstTxWarp>
          </a:bodyPr>
          <a:lstStyle/>
          <a:p>
            <a:pPr marL="0" indent="0" eaLnBrk="1" hangingPunct="1">
              <a:lnSpc>
                <a:spcPct val="90000"/>
              </a:lnSpc>
              <a:defRPr/>
            </a:pPr>
            <a:br>
              <a:rPr lang="ar-JO" dirty="0"/>
            </a:br>
            <a:endParaRPr lang="ar-JO" dirty="0"/>
          </a:p>
        </p:txBody>
      </p:sp>
      <p:sp>
        <p:nvSpPr>
          <p:cNvPr id="3" name="AutoShape 2" descr="نتيجة بحث الصور عن الغساسنة والمناذرة"/>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4" name="صورة 3"/>
          <p:cNvPicPr>
            <a:picLocks noChangeAspect="1"/>
          </p:cNvPicPr>
          <p:nvPr/>
        </p:nvPicPr>
        <p:blipFill>
          <a:blip r:embed="rId2" cstate="print">
            <a:extLst>
              <a:ext uri="{BEBA8EAE-BF5A-486C-A8C5-ECC9F3942E4B}">
                <a14:imgProps xmlns:a14="http://schemas.microsoft.com/office/drawing/2010/main">
                  <a14:imgLayer r:embed="rId3">
                    <a14:imgEffect>
                      <a14:artisticCrisscrossEtching/>
                    </a14:imgEffect>
                    <a14:imgEffect>
                      <a14:brightnessContrast bright="-20000"/>
                    </a14:imgEffect>
                  </a14:imgLayer>
                </a14:imgProps>
              </a:ext>
              <a:ext uri="{28A0092B-C50C-407E-A947-70E740481C1C}">
                <a14:useLocalDpi xmlns:a14="http://schemas.microsoft.com/office/drawing/2010/main" val="0"/>
              </a:ext>
            </a:extLst>
          </a:blip>
          <a:stretch>
            <a:fillRect/>
          </a:stretch>
        </p:blipFill>
        <p:spPr>
          <a:xfrm>
            <a:off x="107504" y="4509120"/>
            <a:ext cx="8856983" cy="2484960"/>
          </a:xfrm>
          <a:prstGeom prst="rect">
            <a:avLst/>
          </a:prstGeom>
        </p:spPr>
      </p:pic>
      <p:sp>
        <p:nvSpPr>
          <p:cNvPr id="15363" name="Rectangle 2"/>
          <p:cNvSpPr>
            <a:spLocks noChangeArrowheads="1"/>
          </p:cNvSpPr>
          <p:nvPr/>
        </p:nvSpPr>
        <p:spPr bwMode="auto">
          <a:xfrm>
            <a:off x="539750" y="620688"/>
            <a:ext cx="8064500" cy="3847207"/>
          </a:xfrm>
          <a:prstGeom prst="rect">
            <a:avLst/>
          </a:prstGeom>
          <a:noFill/>
          <a:ln w="9525">
            <a:noFill/>
            <a:miter lim="800000"/>
            <a:headEnd/>
            <a:tailEnd/>
          </a:ln>
        </p:spPr>
        <p:txBody>
          <a:bodyPr>
            <a:spAutoFit/>
          </a:bodyPr>
          <a:lstStyle/>
          <a:p>
            <a:pPr algn="r" rtl="1">
              <a:buFontTx/>
              <a:buChar char="-"/>
            </a:pPr>
            <a:r>
              <a:rPr lang="ar-JO" sz="2800" u="sng" dirty="0">
                <a:solidFill>
                  <a:srgbClr val="FF0000"/>
                </a:solidFill>
                <a:effectLst>
                  <a:outerShdw blurRad="38100" dist="38100" dir="2700000" algn="tl">
                    <a:srgbClr val="000000">
                      <a:alpha val="43137"/>
                    </a:srgbClr>
                  </a:outerShdw>
                </a:effectLst>
                <a:latin typeface="Simplified Arabic" panose="02020603050405020304" pitchFamily="18" charset="-78"/>
                <a:cs typeface="Simplified Arabic" panose="02020603050405020304" pitchFamily="18" charset="-78"/>
              </a:rPr>
              <a:t>الغساسنة والمناذرة:</a:t>
            </a:r>
            <a:r>
              <a:rPr lang="ar-JO" sz="2800" dirty="0">
                <a:solidFill>
                  <a:srgbClr val="FF0000"/>
                </a:solidFill>
                <a:effectLst>
                  <a:outerShdw blurRad="38100" dist="38100" dir="2700000" algn="tl">
                    <a:srgbClr val="000000">
                      <a:alpha val="43137"/>
                    </a:srgbClr>
                  </a:outerShdw>
                </a:effectLst>
                <a:latin typeface="Simplified Arabic" panose="02020603050405020304" pitchFamily="18" charset="-78"/>
                <a:cs typeface="Simplified Arabic" panose="02020603050405020304" pitchFamily="18" charset="-78"/>
              </a:rPr>
              <a:t> </a:t>
            </a:r>
          </a:p>
          <a:p>
            <a:pPr algn="r" rtl="1">
              <a:buFontTx/>
              <a:buChar char="-"/>
            </a:pPr>
            <a:r>
              <a:rPr lang="ar-SA" sz="2400" dirty="0">
                <a:effectLst>
                  <a:outerShdw blurRad="38100" dist="38100" dir="2700000" algn="tl">
                    <a:srgbClr val="000000">
                      <a:alpha val="43137"/>
                    </a:srgbClr>
                  </a:outerShdw>
                </a:effectLst>
                <a:latin typeface="Simplified Arabic" panose="02020603050405020304" pitchFamily="18" charset="-78"/>
                <a:cs typeface="Simplified Arabic" panose="02020603050405020304" pitchFamily="18" charset="-78"/>
              </a:rPr>
              <a:t>ا</a:t>
            </a:r>
            <a:r>
              <a:rPr lang="ar-JO" sz="2400" dirty="0" err="1">
                <a:effectLst>
                  <a:outerShdw blurRad="38100" dist="38100" dir="2700000" algn="tl">
                    <a:srgbClr val="000000">
                      <a:alpha val="43137"/>
                    </a:srgbClr>
                  </a:outerShdw>
                </a:effectLst>
                <a:latin typeface="Simplified Arabic" panose="02020603050405020304" pitchFamily="18" charset="-78"/>
                <a:cs typeface="Simplified Arabic" panose="02020603050405020304" pitchFamily="18" charset="-78"/>
              </a:rPr>
              <a:t>نتفعت</a:t>
            </a:r>
            <a:r>
              <a:rPr lang="ar-JO" sz="2400" dirty="0">
                <a:effectLst>
                  <a:outerShdw blurRad="38100" dist="38100" dir="2700000" algn="tl">
                    <a:srgbClr val="000000">
                      <a:alpha val="43137"/>
                    </a:srgbClr>
                  </a:outerShdw>
                </a:effectLst>
                <a:latin typeface="Simplified Arabic" panose="02020603050405020304" pitchFamily="18" charset="-78"/>
                <a:cs typeface="Simplified Arabic" panose="02020603050405020304" pitchFamily="18" charset="-78"/>
              </a:rPr>
              <a:t> دولة الغساسنة من موقعها التجاري على طريق القوافل، كما تمتعت باستخدامها نظم زراعية حديثة، وفي العمارة والفنون كان لهم مستوى متقدم حيث بنوا القصور والحمامات والمسارح والكنائس، كما تمتعت بموقعها السياسي وذلك بعد اعتناقها المسيحية حيث ايدها البيزنطيون لتدفع عنهم غارات البدو والقبائل العربية، واستمر حالهم حتى قدوم الإسلام. وقد استعمل الغساسنة اللغة الآرامية إضافة إلى العربية. </a:t>
            </a:r>
          </a:p>
          <a:p>
            <a:pPr algn="r" rtl="1">
              <a:buFontTx/>
              <a:buChar char="-"/>
            </a:pPr>
            <a:endParaRPr lang="ar-JO" sz="2400" dirty="0">
              <a:effectLst>
                <a:outerShdw blurRad="38100" dist="38100" dir="2700000" algn="tl">
                  <a:srgbClr val="000000">
                    <a:alpha val="43137"/>
                  </a:srgbClr>
                </a:outerShdw>
              </a:effectLst>
              <a:latin typeface="Simplified Arabic" panose="02020603050405020304" pitchFamily="18" charset="-78"/>
              <a:cs typeface="Simplified Arabic" panose="02020603050405020304" pitchFamily="18" charset="-78"/>
            </a:endParaRPr>
          </a:p>
          <a:p>
            <a:pPr algn="r" rtl="1">
              <a:buFontTx/>
              <a:buChar char="-"/>
            </a:pPr>
            <a:r>
              <a:rPr lang="ar-JO" sz="2400" dirty="0">
                <a:effectLst>
                  <a:outerShdw blurRad="38100" dist="38100" dir="2700000" algn="tl">
                    <a:srgbClr val="000000">
                      <a:alpha val="43137"/>
                    </a:srgbClr>
                  </a:outerShdw>
                </a:effectLst>
                <a:latin typeface="Simplified Arabic" panose="02020603050405020304" pitchFamily="18" charset="-78"/>
                <a:cs typeface="Simplified Arabic" panose="02020603050405020304" pitchFamily="18" charset="-78"/>
              </a:rPr>
              <a:t>أما دولة المناذرة فقد قامت في بادية العراق بتشجيع من الفرس، وقد تكلم عرب الحيرة بالعربية والسريانية والآرامية، وفي جانب العمارة اشتهرت بقصورها</a:t>
            </a:r>
            <a:r>
              <a:rPr lang="ar-JO" sz="2400" b="1" dirty="0">
                <a:latin typeface="Simplified Arabic" panose="02020603050405020304" pitchFamily="18" charset="-78"/>
                <a:cs typeface="Simplified Arabic" panose="02020603050405020304" pitchFamily="18" charset="-78"/>
              </a:rPr>
              <a:t>. </a:t>
            </a:r>
            <a:endParaRPr lang="ar-EG" sz="2400" b="1" dirty="0">
              <a:latin typeface="Simplified Arabic" panose="02020603050405020304" pitchFamily="18" charset="-78"/>
              <a:cs typeface="Simplified Arabic" panose="02020603050405020304" pitchFamily="18" charset="-78"/>
            </a:endParaRPr>
          </a:p>
        </p:txBody>
      </p:sp>
    </p:spTree>
  </p:cSld>
  <p:clrMapOvr>
    <a:masterClrMapping/>
  </p:clrMapOvr>
  <mc:AlternateContent xmlns:mc="http://schemas.openxmlformats.org/markup-compatibility/2006" xmlns:p14="http://schemas.microsoft.com/office/powerpoint/2010/main">
    <mc:Choice Requires="p14">
      <p:transition spd="slow" p14:dur="4000">
        <p14:vortex/>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1266" name="Picture 2" descr="نتيجة بحث الصور عن الحضارة الاسلامية"/>
          <p:cNvPicPr>
            <a:picLocks noChangeAspect="1" noChangeArrowheads="1"/>
          </p:cNvPicPr>
          <p:nvPr/>
        </p:nvPicPr>
        <p:blipFill>
          <a:blip r:embed="rId2" cstate="print">
            <a:extLst>
              <a:ext uri="{BEBA8EAE-BF5A-486C-A8C5-ECC9F3942E4B}">
                <a14:imgProps xmlns:a14="http://schemas.microsoft.com/office/drawing/2010/main">
                  <a14:imgLayer r:embed="rId3">
                    <a14:imgEffect>
                      <a14:artisticPaintBrush/>
                    </a14:imgEffect>
                    <a14:imgEffect>
                      <a14:brightnessContrast bright="-20000"/>
                    </a14:imgEffect>
                  </a14:imgLayer>
                </a14:imgProps>
              </a:ext>
              <a:ext uri="{28A0092B-C50C-407E-A947-70E740481C1C}">
                <a14:useLocalDpi xmlns:a14="http://schemas.microsoft.com/office/drawing/2010/main" val="0"/>
              </a:ext>
            </a:extLst>
          </a:blip>
          <a:srcRect/>
          <a:stretch>
            <a:fillRect/>
          </a:stretch>
        </p:blipFill>
        <p:spPr bwMode="auto">
          <a:xfrm>
            <a:off x="0" y="4725144"/>
            <a:ext cx="2915816" cy="2132855"/>
          </a:xfrm>
          <a:prstGeom prst="rect">
            <a:avLst/>
          </a:prstGeom>
          <a:noFill/>
          <a:extLst>
            <a:ext uri="{909E8E84-426E-40DD-AFC4-6F175D3DCCD1}">
              <a14:hiddenFill xmlns:a14="http://schemas.microsoft.com/office/drawing/2010/main">
                <a:solidFill>
                  <a:srgbClr val="FFFFFF"/>
                </a:solidFill>
              </a14:hiddenFill>
            </a:ext>
          </a:extLst>
        </p:spPr>
      </p:pic>
      <p:sp>
        <p:nvSpPr>
          <p:cNvPr id="2" name="Content Placeholder 1"/>
          <p:cNvSpPr>
            <a:spLocks noGrp="1"/>
          </p:cNvSpPr>
          <p:nvPr>
            <p:ph sz="quarter" idx="13"/>
          </p:nvPr>
        </p:nvSpPr>
        <p:spPr>
          <a:xfrm>
            <a:off x="35496" y="116632"/>
            <a:ext cx="8877672" cy="4824536"/>
          </a:xfrm>
        </p:spPr>
        <p:txBody>
          <a:bodyPr wrap="square" numCol="1" anchor="t" anchorCtr="0" compatLnSpc="1">
            <a:prstTxWarp prst="textNoShape">
              <a:avLst/>
            </a:prstTxWarp>
          </a:bodyPr>
          <a:lstStyle/>
          <a:p>
            <a:pPr marL="0" indent="0" algn="just" rtl="1">
              <a:lnSpc>
                <a:spcPct val="150000"/>
              </a:lnSpc>
              <a:defRPr/>
            </a:pPr>
            <a:r>
              <a:rPr lang="ar-JO" b="1" dirty="0">
                <a:solidFill>
                  <a:srgbClr val="FF0000"/>
                </a:solidFill>
                <a:effectLst>
                  <a:outerShdw blurRad="38100" dist="38100" dir="2700000" algn="tl">
                    <a:srgbClr val="000000">
                      <a:alpha val="43137"/>
                    </a:srgbClr>
                  </a:outerShdw>
                </a:effectLst>
                <a:latin typeface="Simplified Arabic" panose="02020603050405020304" pitchFamily="18" charset="-78"/>
                <a:cs typeface="Simplified Arabic" panose="02020603050405020304" pitchFamily="18" charset="-78"/>
              </a:rPr>
              <a:t>ثانياً: الفتح الإسلامي والتأثيرات الأجنبية للبلاد المفتوحة:    </a:t>
            </a:r>
            <a:endParaRPr lang="en-US" sz="1600" b="1" dirty="0">
              <a:solidFill>
                <a:srgbClr val="FF0000"/>
              </a:solidFill>
              <a:effectLst>
                <a:outerShdw blurRad="38100" dist="38100" dir="2700000" algn="tl">
                  <a:srgbClr val="000000">
                    <a:alpha val="43137"/>
                  </a:srgbClr>
                </a:outerShdw>
              </a:effectLst>
              <a:latin typeface="Simplified Arabic" panose="02020603050405020304" pitchFamily="18" charset="-78"/>
              <a:cs typeface="Simplified Arabic" panose="02020603050405020304" pitchFamily="18" charset="-78"/>
            </a:endParaRPr>
          </a:p>
          <a:p>
            <a:pPr marL="0" indent="0" algn="just" rtl="1">
              <a:lnSpc>
                <a:spcPct val="150000"/>
              </a:lnSpc>
              <a:defRPr/>
            </a:pPr>
            <a:r>
              <a:rPr lang="ar-JO" dirty="0">
                <a:solidFill>
                  <a:schemeClr val="tx1"/>
                </a:solidFill>
                <a:effectLst>
                  <a:outerShdw blurRad="38100" dist="38100" dir="2700000" algn="tl">
                    <a:srgbClr val="000000">
                      <a:alpha val="43137"/>
                    </a:srgbClr>
                  </a:outerShdw>
                </a:effectLst>
                <a:latin typeface="Simplified Arabic" panose="02020603050405020304" pitchFamily="18" charset="-78"/>
                <a:cs typeface="Simplified Arabic" panose="02020603050405020304" pitchFamily="18" charset="-78"/>
              </a:rPr>
              <a:t>انضوت تحت راية الدولة الإسلامية شعوب من مناطق مختلفة من العالم القديم فامتدت الدولة من الصين شرقاً وبلاد الأندلس غرباً وبحر قزوين شمالاً إلى بلاد النوبة جنوباً، وأقامت الحضارة الجديدة في المراكز الحضارية القديمة من فارس عبر أرض الرافدين وبلاد الشام إلى مصر. وقد دفع احترام الفاتحين للعلم إلى الاهتمام بالكتب فأقاموا لها الأماكن لحفظها وهذا ما يطلق عليه خزائن الكتب كما نتج عن حركة الفتوح إزالة الفواصل بين الهند وشرق البحر المتوسط الأمر الذي ساعد على الانتعاش الاقتصادي والثقافي بفعل التواصل.</a:t>
            </a:r>
          </a:p>
          <a:p>
            <a:pPr marL="0" indent="0" algn="just" rtl="1">
              <a:lnSpc>
                <a:spcPct val="150000"/>
              </a:lnSpc>
              <a:buNone/>
              <a:defRPr/>
            </a:pPr>
            <a:endParaRPr lang="ar-JO" dirty="0">
              <a:solidFill>
                <a:schemeClr val="tx1"/>
              </a:solidFill>
              <a:effectLst>
                <a:outerShdw blurRad="38100" dist="38100" dir="2700000" algn="tl">
                  <a:srgbClr val="000000">
                    <a:alpha val="43137"/>
                  </a:srgbClr>
                </a:outerShdw>
              </a:effectLst>
              <a:latin typeface="Simplified Arabic" panose="02020603050405020304" pitchFamily="18" charset="-78"/>
              <a:cs typeface="Simplified Arabic" panose="02020603050405020304" pitchFamily="18" charset="-78"/>
            </a:endParaRPr>
          </a:p>
          <a:p>
            <a:pPr marL="0" indent="0" algn="just" rtl="1">
              <a:lnSpc>
                <a:spcPct val="150000"/>
              </a:lnSpc>
              <a:defRPr/>
            </a:pPr>
            <a:endParaRPr lang="ar-JO" dirty="0">
              <a:solidFill>
                <a:schemeClr val="tx1"/>
              </a:solidFill>
              <a:effectLst>
                <a:outerShdw blurRad="38100" dist="38100" dir="2700000" algn="tl">
                  <a:srgbClr val="000000">
                    <a:alpha val="43137"/>
                  </a:srgbClr>
                </a:outerShdw>
              </a:effectLst>
              <a:latin typeface="Simplified Arabic" panose="02020603050405020304" pitchFamily="18" charset="-78"/>
              <a:cs typeface="Simplified Arabic" panose="02020603050405020304" pitchFamily="18" charset="-78"/>
            </a:endParaRPr>
          </a:p>
          <a:p>
            <a:pPr marL="0" indent="0" algn="just" rtl="1">
              <a:lnSpc>
                <a:spcPct val="150000"/>
              </a:lnSpc>
              <a:defRPr/>
            </a:pPr>
            <a:endParaRPr lang="ar-JO" sz="1600" dirty="0">
              <a:solidFill>
                <a:schemeClr val="tx1"/>
              </a:solidFill>
              <a:effectLst>
                <a:outerShdw blurRad="38100" dist="38100" dir="2700000" algn="tl">
                  <a:srgbClr val="000000">
                    <a:alpha val="43137"/>
                  </a:srgbClr>
                </a:outerShdw>
              </a:effectLst>
              <a:latin typeface="Simplified Arabic" panose="02020603050405020304" pitchFamily="18" charset="-78"/>
              <a:cs typeface="Simplified Arabic" panose="02020603050405020304" pitchFamily="18" charset="-78"/>
            </a:endParaRPr>
          </a:p>
          <a:p>
            <a:pPr marL="0" indent="0" algn="just" rtl="1">
              <a:lnSpc>
                <a:spcPct val="150000"/>
              </a:lnSpc>
              <a:defRPr/>
            </a:pPr>
            <a:endParaRPr lang="ar-JO" sz="1600" dirty="0">
              <a:solidFill>
                <a:schemeClr val="tx1"/>
              </a:solidFill>
              <a:effectLst>
                <a:outerShdw blurRad="38100" dist="38100" dir="2700000" algn="tl">
                  <a:srgbClr val="000000">
                    <a:alpha val="43137"/>
                  </a:srgbClr>
                </a:outerShdw>
              </a:effectLst>
              <a:latin typeface="Simplified Arabic" panose="02020603050405020304" pitchFamily="18" charset="-78"/>
              <a:cs typeface="Simplified Arabic" panose="02020603050405020304" pitchFamily="18" charset="-78"/>
            </a:endParaRPr>
          </a:p>
          <a:p>
            <a:pPr marL="0" indent="0" algn="just" rtl="1">
              <a:lnSpc>
                <a:spcPct val="150000"/>
              </a:lnSpc>
              <a:defRPr/>
            </a:pPr>
            <a:endParaRPr lang="ar-JO" sz="1600" dirty="0">
              <a:solidFill>
                <a:schemeClr val="tx1"/>
              </a:solidFill>
              <a:effectLst>
                <a:outerShdw blurRad="38100" dist="38100" dir="2700000" algn="tl">
                  <a:srgbClr val="000000">
                    <a:alpha val="43137"/>
                  </a:srgbClr>
                </a:outerShdw>
              </a:effectLst>
              <a:latin typeface="Simplified Arabic" panose="02020603050405020304" pitchFamily="18" charset="-78"/>
              <a:cs typeface="Simplified Arabic" panose="02020603050405020304" pitchFamily="18" charset="-78"/>
            </a:endParaRPr>
          </a:p>
          <a:p>
            <a:pPr marL="0" indent="0" algn="just" rtl="1">
              <a:lnSpc>
                <a:spcPct val="150000"/>
              </a:lnSpc>
              <a:defRPr/>
            </a:pPr>
            <a:endParaRPr lang="ar-JO" sz="1600" dirty="0">
              <a:solidFill>
                <a:schemeClr val="tx1"/>
              </a:solidFill>
              <a:effectLst>
                <a:outerShdw blurRad="38100" dist="38100" dir="2700000" algn="tl">
                  <a:srgbClr val="000000">
                    <a:alpha val="43137"/>
                  </a:srgbClr>
                </a:outerShdw>
              </a:effectLst>
              <a:latin typeface="Simplified Arabic" panose="02020603050405020304" pitchFamily="18" charset="-78"/>
              <a:cs typeface="Simplified Arabic" panose="02020603050405020304" pitchFamily="18" charset="-78"/>
            </a:endParaRPr>
          </a:p>
          <a:p>
            <a:pPr marL="0" indent="0" algn="just" rtl="1">
              <a:lnSpc>
                <a:spcPct val="150000"/>
              </a:lnSpc>
              <a:defRPr/>
            </a:pPr>
            <a:endParaRPr lang="ar-JO" sz="1600" dirty="0">
              <a:solidFill>
                <a:schemeClr val="tx1"/>
              </a:solidFill>
              <a:effectLst>
                <a:outerShdw blurRad="38100" dist="38100" dir="2700000" algn="tl">
                  <a:srgbClr val="000000">
                    <a:alpha val="43137"/>
                  </a:srgbClr>
                </a:outerShdw>
              </a:effectLst>
              <a:latin typeface="Simplified Arabic" panose="02020603050405020304" pitchFamily="18" charset="-78"/>
              <a:cs typeface="Simplified Arabic" panose="02020603050405020304" pitchFamily="18" charset="-78"/>
            </a:endParaRPr>
          </a:p>
          <a:p>
            <a:pPr marL="0" indent="0" algn="just" rtl="1">
              <a:lnSpc>
                <a:spcPct val="150000"/>
              </a:lnSpc>
              <a:defRPr/>
            </a:pPr>
            <a:endParaRPr lang="en-US" sz="1600" dirty="0">
              <a:solidFill>
                <a:schemeClr val="tx1"/>
              </a:solidFill>
              <a:effectLst>
                <a:outerShdw blurRad="38100" dist="38100" dir="2700000" algn="tl">
                  <a:srgbClr val="000000">
                    <a:alpha val="43137"/>
                  </a:srgbClr>
                </a:outerShdw>
              </a:effectLst>
              <a:latin typeface="Simplified Arabic" panose="02020603050405020304" pitchFamily="18" charset="-78"/>
              <a:cs typeface="Simplified Arabic" panose="02020603050405020304" pitchFamily="18" charset="-78"/>
            </a:endParaRPr>
          </a:p>
        </p:txBody>
      </p:sp>
      <p:pic>
        <p:nvPicPr>
          <p:cNvPr id="3" name="Picture 2" descr="نتيجة بحث الصور عن ابوجعفر المنصور">
            <a:extLst>
              <a:ext uri="{FF2B5EF4-FFF2-40B4-BE49-F238E27FC236}">
                <a16:creationId xmlns:a16="http://schemas.microsoft.com/office/drawing/2014/main" id="{A1ACECF3-0654-4B3D-AE6A-B27164ABD528}"/>
              </a:ext>
            </a:extLst>
          </p:cNvPr>
          <p:cNvPicPr>
            <a:picLocks noChangeAspect="1" noChangeArrowheads="1"/>
          </p:cNvPicPr>
          <p:nvPr/>
        </p:nvPicPr>
        <p:blipFill>
          <a:blip r:embed="rId4" cstate="print">
            <a:extLst>
              <a:ext uri="{BEBA8EAE-BF5A-486C-A8C5-ECC9F3942E4B}">
                <a14:imgProps xmlns:a14="http://schemas.microsoft.com/office/drawing/2010/main">
                  <a14:imgLayer r:embed="rId5">
                    <a14:imgEffect>
                      <a14:brightnessContrast bright="-20000" contrast="20000"/>
                    </a14:imgEffect>
                  </a14:imgLayer>
                </a14:imgProps>
              </a:ext>
              <a:ext uri="{28A0092B-C50C-407E-A947-70E740481C1C}">
                <a14:useLocalDpi xmlns:a14="http://schemas.microsoft.com/office/drawing/2010/main" val="0"/>
              </a:ext>
            </a:extLst>
          </a:blip>
          <a:srcRect/>
          <a:stretch>
            <a:fillRect/>
          </a:stretch>
        </p:blipFill>
        <p:spPr bwMode="auto">
          <a:xfrm>
            <a:off x="2890055" y="2808313"/>
            <a:ext cx="5951282" cy="1916831"/>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xmlns:p14="http://schemas.microsoft.com/office/powerpoint/2010/main">
    <mc:Choice Requires="p14">
      <p:transition spd="slow" p14:dur="4000">
        <p14:vortex/>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2290" name="Picture 2" descr="نتيجة بحث الصور عن الحضارة اليونانية في العالم  العربي"/>
          <p:cNvPicPr>
            <a:picLocks noChangeAspect="1" noChangeArrowheads="1"/>
          </p:cNvPicPr>
          <p:nvPr/>
        </p:nvPicPr>
        <p:blipFill>
          <a:blip r:embed="rId2" cstate="print">
            <a:extLst>
              <a:ext uri="{BEBA8EAE-BF5A-486C-A8C5-ECC9F3942E4B}">
                <a14:imgProps xmlns:a14="http://schemas.microsoft.com/office/drawing/2010/main">
                  <a14:imgLayer r:embed="rId3">
                    <a14:imgEffect>
                      <a14:brightnessContrast bright="-20000"/>
                    </a14:imgEffect>
                  </a14:imgLayer>
                </a14:imgProps>
              </a:ext>
              <a:ext uri="{28A0092B-C50C-407E-A947-70E740481C1C}">
                <a14:useLocalDpi xmlns:a14="http://schemas.microsoft.com/office/drawing/2010/main" val="0"/>
              </a:ext>
            </a:extLst>
          </a:blip>
          <a:srcRect/>
          <a:stretch>
            <a:fillRect/>
          </a:stretch>
        </p:blipFill>
        <p:spPr bwMode="auto">
          <a:xfrm>
            <a:off x="8470" y="3429000"/>
            <a:ext cx="9135530" cy="3428999"/>
          </a:xfrm>
          <a:prstGeom prst="rect">
            <a:avLst/>
          </a:prstGeom>
          <a:noFill/>
          <a:extLst>
            <a:ext uri="{909E8E84-426E-40DD-AFC4-6F175D3DCCD1}">
              <a14:hiddenFill xmlns:a14="http://schemas.microsoft.com/office/drawing/2010/main">
                <a:solidFill>
                  <a:srgbClr val="FFFFFF"/>
                </a:solidFill>
              </a14:hiddenFill>
            </a:ext>
          </a:extLst>
        </p:spPr>
      </p:pic>
      <p:sp>
        <p:nvSpPr>
          <p:cNvPr id="2" name="Content Placeholder 1"/>
          <p:cNvSpPr>
            <a:spLocks noGrp="1"/>
          </p:cNvSpPr>
          <p:nvPr>
            <p:ph sz="quarter" idx="13"/>
          </p:nvPr>
        </p:nvSpPr>
        <p:spPr>
          <a:xfrm>
            <a:off x="539552" y="0"/>
            <a:ext cx="8229600" cy="2924944"/>
          </a:xfrm>
        </p:spPr>
        <p:txBody>
          <a:bodyPr wrap="square" numCol="1" anchor="t" anchorCtr="0" compatLnSpc="1">
            <a:prstTxWarp prst="textNoShape">
              <a:avLst/>
            </a:prstTxWarp>
            <a:noAutofit/>
          </a:bodyPr>
          <a:lstStyle/>
          <a:p>
            <a:pPr marL="0" indent="0" algn="r" rtl="1">
              <a:defRPr/>
            </a:pPr>
            <a:r>
              <a:rPr lang="ar-SA" sz="2000" dirty="0">
                <a:solidFill>
                  <a:srgbClr val="FF0000"/>
                </a:solidFill>
                <a:effectLst>
                  <a:outerShdw blurRad="38100" dist="38100" dir="2700000" algn="tl">
                    <a:srgbClr val="000000">
                      <a:alpha val="43137"/>
                    </a:srgbClr>
                  </a:outerShdw>
                </a:effectLst>
                <a:latin typeface="Simplified Arabic" panose="02020603050405020304" pitchFamily="18" charset="-78"/>
                <a:cs typeface="Simplified Arabic" panose="02020603050405020304" pitchFamily="18" charset="-78"/>
              </a:rPr>
              <a:t>أهم الحضارات التي اثرت في الحضارة الإسلامية : </a:t>
            </a:r>
            <a:endParaRPr lang="en-US" sz="2000" dirty="0">
              <a:solidFill>
                <a:srgbClr val="FF0000"/>
              </a:solidFill>
              <a:effectLst>
                <a:outerShdw blurRad="38100" dist="38100" dir="2700000" algn="tl">
                  <a:srgbClr val="000000">
                    <a:alpha val="43137"/>
                  </a:srgbClr>
                </a:outerShdw>
              </a:effectLst>
              <a:latin typeface="Simplified Arabic" panose="02020603050405020304" pitchFamily="18" charset="-78"/>
              <a:cs typeface="Simplified Arabic" panose="02020603050405020304" pitchFamily="18" charset="-78"/>
            </a:endParaRPr>
          </a:p>
          <a:p>
            <a:pPr marL="0" indent="0" algn="r" rtl="1">
              <a:defRPr/>
            </a:pPr>
            <a:r>
              <a:rPr lang="ar-SA" sz="2000" dirty="0">
                <a:solidFill>
                  <a:schemeClr val="tx1"/>
                </a:solidFill>
                <a:effectLst>
                  <a:outerShdw blurRad="38100" dist="38100" dir="2700000" algn="tl">
                    <a:srgbClr val="000000">
                      <a:alpha val="43137"/>
                    </a:srgbClr>
                  </a:outerShdw>
                </a:effectLst>
                <a:latin typeface="Simplified Arabic" panose="02020603050405020304" pitchFamily="18" charset="-78"/>
                <a:cs typeface="Simplified Arabic" panose="02020603050405020304" pitchFamily="18" charset="-78"/>
              </a:rPr>
              <a:t>جمعت الحضارة العربية الإسلامية مزيجاً من الحضارات اليونانية والفارسية والهندية التي خضعت للحكم العربي الإسلامي :</a:t>
            </a:r>
            <a:endParaRPr lang="en-US" sz="2000" dirty="0">
              <a:solidFill>
                <a:schemeClr val="tx1"/>
              </a:solidFill>
              <a:effectLst>
                <a:outerShdw blurRad="38100" dist="38100" dir="2700000" algn="tl">
                  <a:srgbClr val="000000">
                    <a:alpha val="43137"/>
                  </a:srgbClr>
                </a:outerShdw>
              </a:effectLst>
              <a:latin typeface="Simplified Arabic" panose="02020603050405020304" pitchFamily="18" charset="-78"/>
              <a:cs typeface="Simplified Arabic" panose="02020603050405020304" pitchFamily="18" charset="-78"/>
            </a:endParaRPr>
          </a:p>
          <a:p>
            <a:pPr marL="0" indent="0" algn="r" rtl="1">
              <a:defRPr/>
            </a:pPr>
            <a:r>
              <a:rPr lang="ar-SA" sz="2000" dirty="0">
                <a:solidFill>
                  <a:srgbClr val="FF0000"/>
                </a:solidFill>
                <a:effectLst>
                  <a:outerShdw blurRad="38100" dist="38100" dir="2700000" algn="tl">
                    <a:srgbClr val="000000">
                      <a:alpha val="43137"/>
                    </a:srgbClr>
                  </a:outerShdw>
                </a:effectLst>
                <a:latin typeface="Simplified Arabic" panose="02020603050405020304" pitchFamily="18" charset="-78"/>
                <a:cs typeface="Simplified Arabic" panose="02020603050405020304" pitchFamily="18" charset="-78"/>
              </a:rPr>
              <a:t>الحضارة اليونانية:  </a:t>
            </a:r>
            <a:r>
              <a:rPr lang="ar-SA" sz="2000" dirty="0">
                <a:solidFill>
                  <a:schemeClr val="tx1"/>
                </a:solidFill>
                <a:effectLst>
                  <a:outerShdw blurRad="38100" dist="38100" dir="2700000" algn="tl">
                    <a:srgbClr val="000000">
                      <a:alpha val="43137"/>
                    </a:srgbClr>
                  </a:outerShdw>
                </a:effectLst>
                <a:latin typeface="Simplified Arabic" panose="02020603050405020304" pitchFamily="18" charset="-78"/>
                <a:cs typeface="Simplified Arabic" panose="02020603050405020304" pitchFamily="18" charset="-78"/>
              </a:rPr>
              <a:t>كانت </a:t>
            </a:r>
            <a:r>
              <a:rPr lang="ar-SA" sz="2000" dirty="0">
                <a:solidFill>
                  <a:schemeClr val="tx1"/>
                </a:solidFill>
                <a:effectLst>
                  <a:outerShdw blurRad="38100" dist="38100" dir="2700000" algn="tl">
                    <a:srgbClr val="000000">
                      <a:alpha val="43137"/>
                    </a:srgbClr>
                  </a:outerShdw>
                </a:effectLst>
                <a:highlight>
                  <a:srgbClr val="FFFF00"/>
                </a:highlight>
                <a:latin typeface="Simplified Arabic" panose="02020603050405020304" pitchFamily="18" charset="-78"/>
                <a:cs typeface="Simplified Arabic" panose="02020603050405020304" pitchFamily="18" charset="-78"/>
              </a:rPr>
              <a:t>الحضارة اليونانية </a:t>
            </a:r>
            <a:r>
              <a:rPr lang="ar-SA" sz="2000" dirty="0">
                <a:solidFill>
                  <a:schemeClr val="tx1"/>
                </a:solidFill>
                <a:effectLst>
                  <a:outerShdw blurRad="38100" dist="38100" dir="2700000" algn="tl">
                    <a:srgbClr val="000000">
                      <a:alpha val="43137"/>
                    </a:srgbClr>
                  </a:outerShdw>
                </a:effectLst>
                <a:latin typeface="Simplified Arabic" panose="02020603050405020304" pitchFamily="18" charset="-78"/>
                <a:cs typeface="Simplified Arabic" panose="02020603050405020304" pitchFamily="18" charset="-78"/>
              </a:rPr>
              <a:t>ذات تأثير قوي </a:t>
            </a:r>
            <a:r>
              <a:rPr lang="ar-SA" sz="2000" dirty="0">
                <a:solidFill>
                  <a:schemeClr val="tx1"/>
                </a:solidFill>
                <a:effectLst>
                  <a:outerShdw blurRad="38100" dist="38100" dir="2700000" algn="tl">
                    <a:srgbClr val="000000">
                      <a:alpha val="43137"/>
                    </a:srgbClr>
                  </a:outerShdw>
                </a:effectLst>
                <a:highlight>
                  <a:srgbClr val="FFFF00"/>
                </a:highlight>
                <a:latin typeface="Simplified Arabic" panose="02020603050405020304" pitchFamily="18" charset="-78"/>
                <a:cs typeface="Simplified Arabic" panose="02020603050405020304" pitchFamily="18" charset="-78"/>
              </a:rPr>
              <a:t>في العلوم العقلية </a:t>
            </a:r>
            <a:r>
              <a:rPr lang="ar-SA" sz="2000" dirty="0">
                <a:solidFill>
                  <a:schemeClr val="tx1"/>
                </a:solidFill>
                <a:effectLst>
                  <a:outerShdw blurRad="38100" dist="38100" dir="2700000" algn="tl">
                    <a:srgbClr val="000000">
                      <a:alpha val="43137"/>
                    </a:srgbClr>
                  </a:outerShdw>
                </a:effectLst>
                <a:latin typeface="Simplified Arabic" panose="02020603050405020304" pitchFamily="18" charset="-78"/>
                <a:cs typeface="Simplified Arabic" panose="02020603050405020304" pitchFamily="18" charset="-78"/>
              </a:rPr>
              <a:t>ويرجع ذلك إلى اهتمام اليونان بالعقل أكثر من الأدب. فنقل العرب عنهم في مجال </a:t>
            </a:r>
            <a:r>
              <a:rPr lang="ar-SA" sz="2000" dirty="0">
                <a:solidFill>
                  <a:schemeClr val="tx1"/>
                </a:solidFill>
                <a:effectLst>
                  <a:outerShdw blurRad="38100" dist="38100" dir="2700000" algn="tl">
                    <a:srgbClr val="000000">
                      <a:alpha val="43137"/>
                    </a:srgbClr>
                  </a:outerShdw>
                </a:effectLst>
                <a:highlight>
                  <a:srgbClr val="FFFF00"/>
                </a:highlight>
                <a:latin typeface="Simplified Arabic" panose="02020603050405020304" pitchFamily="18" charset="-78"/>
                <a:cs typeface="Simplified Arabic" panose="02020603050405020304" pitchFamily="18" charset="-78"/>
              </a:rPr>
              <a:t>الفلسفة عن افلاطون وأرسطو وفي الطب عن ابقراط. </a:t>
            </a:r>
            <a:endParaRPr lang="en-US" sz="2000" dirty="0">
              <a:solidFill>
                <a:schemeClr val="tx1"/>
              </a:solidFill>
              <a:effectLst>
                <a:outerShdw blurRad="38100" dist="38100" dir="2700000" algn="tl">
                  <a:srgbClr val="000000">
                    <a:alpha val="43137"/>
                  </a:srgbClr>
                </a:outerShdw>
              </a:effectLst>
              <a:highlight>
                <a:srgbClr val="FFFF00"/>
              </a:highlight>
              <a:latin typeface="Simplified Arabic" panose="02020603050405020304" pitchFamily="18" charset="-78"/>
              <a:cs typeface="Simplified Arabic" panose="02020603050405020304" pitchFamily="18" charset="-78"/>
            </a:endParaRPr>
          </a:p>
          <a:p>
            <a:pPr marL="0" indent="0" algn="r" rtl="1">
              <a:defRPr/>
            </a:pPr>
            <a:r>
              <a:rPr lang="ar-SA" sz="2000" dirty="0">
                <a:solidFill>
                  <a:srgbClr val="FF0000"/>
                </a:solidFill>
                <a:effectLst>
                  <a:outerShdw blurRad="38100" dist="38100" dir="2700000" algn="tl">
                    <a:srgbClr val="000000">
                      <a:alpha val="43137"/>
                    </a:srgbClr>
                  </a:outerShdw>
                </a:effectLst>
                <a:latin typeface="Simplified Arabic" panose="02020603050405020304" pitchFamily="18" charset="-78"/>
                <a:cs typeface="Simplified Arabic" panose="02020603050405020304" pitchFamily="18" charset="-78"/>
              </a:rPr>
              <a:t>الحضارة الفارسية</a:t>
            </a:r>
            <a:r>
              <a:rPr lang="ar-SA" sz="2000" dirty="0">
                <a:solidFill>
                  <a:schemeClr val="tx1"/>
                </a:solidFill>
                <a:effectLst>
                  <a:outerShdw blurRad="38100" dist="38100" dir="2700000" algn="tl">
                    <a:srgbClr val="000000">
                      <a:alpha val="43137"/>
                    </a:srgbClr>
                  </a:outerShdw>
                </a:effectLst>
                <a:latin typeface="Simplified Arabic" panose="02020603050405020304" pitchFamily="18" charset="-78"/>
                <a:cs typeface="Simplified Arabic" panose="02020603050405020304" pitchFamily="18" charset="-78"/>
              </a:rPr>
              <a:t>: اتخذ الفرس </a:t>
            </a:r>
            <a:r>
              <a:rPr lang="ar-SA" sz="2000" dirty="0">
                <a:solidFill>
                  <a:schemeClr val="tx1"/>
                </a:solidFill>
                <a:effectLst>
                  <a:outerShdw blurRad="38100" dist="38100" dir="2700000" algn="tl">
                    <a:srgbClr val="000000">
                      <a:alpha val="43137"/>
                    </a:srgbClr>
                  </a:outerShdw>
                </a:effectLst>
                <a:highlight>
                  <a:srgbClr val="FFFF00"/>
                </a:highlight>
                <a:latin typeface="Simplified Arabic" panose="02020603050405020304" pitchFamily="18" charset="-78"/>
                <a:cs typeface="Simplified Arabic" panose="02020603050405020304" pitchFamily="18" charset="-78"/>
              </a:rPr>
              <a:t>النظام الطبقي في الحكم إذ </a:t>
            </a:r>
            <a:r>
              <a:rPr lang="ar-SA" sz="2000" dirty="0">
                <a:solidFill>
                  <a:schemeClr val="tx1"/>
                </a:solidFill>
                <a:effectLst>
                  <a:outerShdw blurRad="38100" dist="38100" dir="2700000" algn="tl">
                    <a:srgbClr val="000000">
                      <a:alpha val="43137"/>
                    </a:srgbClr>
                  </a:outerShdw>
                </a:effectLst>
                <a:latin typeface="Simplified Arabic" panose="02020603050405020304" pitchFamily="18" charset="-78"/>
                <a:cs typeface="Simplified Arabic" panose="02020603050405020304" pitchFamily="18" charset="-78"/>
              </a:rPr>
              <a:t>اعتبر بمثابة </a:t>
            </a:r>
            <a:r>
              <a:rPr lang="ar-SA" sz="2000" dirty="0">
                <a:solidFill>
                  <a:schemeClr val="tx1"/>
                </a:solidFill>
                <a:effectLst>
                  <a:outerShdw blurRad="38100" dist="38100" dir="2700000" algn="tl">
                    <a:srgbClr val="000000">
                      <a:alpha val="43137"/>
                    </a:srgbClr>
                  </a:outerShdw>
                </a:effectLst>
                <a:highlight>
                  <a:srgbClr val="FFFF00"/>
                </a:highlight>
                <a:latin typeface="Simplified Arabic" panose="02020603050405020304" pitchFamily="18" charset="-78"/>
                <a:cs typeface="Simplified Arabic" panose="02020603050405020304" pitchFamily="18" charset="-78"/>
              </a:rPr>
              <a:t>تقسيم إلهي مقدس </a:t>
            </a:r>
            <a:r>
              <a:rPr lang="ar-SA" sz="2000" dirty="0">
                <a:solidFill>
                  <a:schemeClr val="tx1"/>
                </a:solidFill>
                <a:effectLst>
                  <a:outerShdw blurRad="38100" dist="38100" dir="2700000" algn="tl">
                    <a:srgbClr val="000000">
                      <a:alpha val="43137"/>
                    </a:srgbClr>
                  </a:outerShdw>
                </a:effectLst>
                <a:latin typeface="Simplified Arabic" panose="02020603050405020304" pitchFamily="18" charset="-78"/>
                <a:cs typeface="Simplified Arabic" panose="02020603050405020304" pitchFamily="18" charset="-78"/>
              </a:rPr>
              <a:t>شمل ابناء الملوك والنساك</a:t>
            </a:r>
            <a:r>
              <a:rPr lang="ar-JO" sz="2000" dirty="0">
                <a:solidFill>
                  <a:schemeClr val="tx1"/>
                </a:solidFill>
                <a:effectLst>
                  <a:outerShdw blurRad="38100" dist="38100" dir="2700000" algn="tl">
                    <a:srgbClr val="000000">
                      <a:alpha val="43137"/>
                    </a:srgbClr>
                  </a:outerShdw>
                </a:effectLst>
                <a:latin typeface="Simplified Arabic" panose="02020603050405020304" pitchFamily="18" charset="-78"/>
                <a:cs typeface="Simplified Arabic" panose="02020603050405020304" pitchFamily="18" charset="-78"/>
              </a:rPr>
              <a:t>(المتعبدين)</a:t>
            </a:r>
            <a:r>
              <a:rPr lang="ar-SA" sz="2000" dirty="0">
                <a:solidFill>
                  <a:schemeClr val="tx1"/>
                </a:solidFill>
                <a:effectLst>
                  <a:outerShdw blurRad="38100" dist="38100" dir="2700000" algn="tl">
                    <a:srgbClr val="000000">
                      <a:alpha val="43137"/>
                    </a:srgbClr>
                  </a:outerShdw>
                </a:effectLst>
                <a:latin typeface="Simplified Arabic" panose="02020603050405020304" pitchFamily="18" charset="-78"/>
                <a:cs typeface="Simplified Arabic" panose="02020603050405020304" pitchFamily="18" charset="-78"/>
              </a:rPr>
              <a:t> </a:t>
            </a:r>
            <a:r>
              <a:rPr lang="ar-SA" sz="2000" dirty="0">
                <a:solidFill>
                  <a:schemeClr val="tx1"/>
                </a:solidFill>
                <a:effectLst>
                  <a:outerShdw blurRad="38100" dist="38100" dir="2700000" algn="tl">
                    <a:srgbClr val="000000">
                      <a:alpha val="43137"/>
                    </a:srgbClr>
                  </a:outerShdw>
                </a:effectLst>
                <a:highlight>
                  <a:srgbClr val="FFFF00"/>
                </a:highlight>
                <a:latin typeface="Simplified Arabic" panose="02020603050405020304" pitchFamily="18" charset="-78"/>
                <a:cs typeface="Simplified Arabic" panose="02020603050405020304" pitchFamily="18" charset="-78"/>
              </a:rPr>
              <a:t>والأطباء والمنجمون </a:t>
            </a:r>
            <a:r>
              <a:rPr lang="ar-SA" sz="2000" dirty="0">
                <a:solidFill>
                  <a:schemeClr val="tx1"/>
                </a:solidFill>
                <a:effectLst>
                  <a:outerShdw blurRad="38100" dist="38100" dir="2700000" algn="tl">
                    <a:srgbClr val="000000">
                      <a:alpha val="43137"/>
                    </a:srgbClr>
                  </a:outerShdw>
                </a:effectLst>
                <a:latin typeface="Simplified Arabic" panose="02020603050405020304" pitchFamily="18" charset="-78"/>
                <a:cs typeface="Simplified Arabic" panose="02020603050405020304" pitchFamily="18" charset="-78"/>
              </a:rPr>
              <a:t>وأصحاب العلوم مما يدل على محبة ملوكهم للعلم وأهله.  ويعتبر العصر الساساني من أفضل عصور الفرس في علومهم قبل الفتوحات الإسلامية</a:t>
            </a:r>
          </a:p>
        </p:txBody>
      </p:sp>
    </p:spTree>
  </p:cSld>
  <p:clrMapOvr>
    <a:masterClrMapping/>
  </p:clrMapOvr>
  <mc:AlternateContent xmlns:mc="http://schemas.openxmlformats.org/markup-compatibility/2006" xmlns:p14="http://schemas.microsoft.com/office/powerpoint/2010/main">
    <mc:Choice Requires="p14">
      <p:transition spd="slow" p14:dur="4000">
        <p14:vortex/>
      </p:transition>
    </mc:Choice>
    <mc:Fallback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3314" name="Picture 2" descr="نتيجة بحث الصور عن الادب الفارسي"/>
          <p:cNvPicPr>
            <a:picLocks noChangeAspect="1" noChangeArrowheads="1"/>
          </p:cNvPicPr>
          <p:nvPr/>
        </p:nvPicPr>
        <p:blipFill>
          <a:blip r:embed="rId2" cstate="print">
            <a:extLst>
              <a:ext uri="{BEBA8EAE-BF5A-486C-A8C5-ECC9F3942E4B}">
                <a14:imgProps xmlns:a14="http://schemas.microsoft.com/office/drawing/2010/main">
                  <a14:imgLayer r:embed="rId3">
                    <a14:imgEffect>
                      <a14:brightnessContrast bright="-20000" contrast="20000"/>
                    </a14:imgEffect>
                  </a14:imgLayer>
                </a14:imgProps>
              </a:ext>
              <a:ext uri="{28A0092B-C50C-407E-A947-70E740481C1C}">
                <a14:useLocalDpi xmlns:a14="http://schemas.microsoft.com/office/drawing/2010/main" val="0"/>
              </a:ext>
            </a:extLst>
          </a:blip>
          <a:srcRect/>
          <a:stretch>
            <a:fillRect/>
          </a:stretch>
        </p:blipFill>
        <p:spPr bwMode="auto">
          <a:xfrm>
            <a:off x="-20081" y="4293097"/>
            <a:ext cx="9164081" cy="2736642"/>
          </a:xfrm>
          <a:prstGeom prst="rect">
            <a:avLst/>
          </a:prstGeom>
          <a:noFill/>
          <a:extLst>
            <a:ext uri="{909E8E84-426E-40DD-AFC4-6F175D3DCCD1}">
              <a14:hiddenFill xmlns:a14="http://schemas.microsoft.com/office/drawing/2010/main">
                <a:solidFill>
                  <a:srgbClr val="FFFFFF"/>
                </a:solidFill>
              </a14:hiddenFill>
            </a:ext>
          </a:extLst>
        </p:spPr>
      </p:pic>
      <p:sp>
        <p:nvSpPr>
          <p:cNvPr id="2" name="Content Placeholder 1"/>
          <p:cNvSpPr>
            <a:spLocks noGrp="1"/>
          </p:cNvSpPr>
          <p:nvPr>
            <p:ph sz="quarter" idx="13"/>
          </p:nvPr>
        </p:nvSpPr>
        <p:spPr>
          <a:xfrm>
            <a:off x="457200" y="10344"/>
            <a:ext cx="8229600" cy="4680520"/>
          </a:xfrm>
        </p:spPr>
        <p:txBody>
          <a:bodyPr wrap="square" numCol="1" anchor="t" anchorCtr="0" compatLnSpc="1">
            <a:prstTxWarp prst="textNoShape">
              <a:avLst/>
            </a:prstTxWarp>
            <a:normAutofit/>
          </a:bodyPr>
          <a:lstStyle/>
          <a:p>
            <a:pPr marL="0" indent="0" algn="r" rtl="1" eaLnBrk="1" hangingPunct="1">
              <a:lnSpc>
                <a:spcPct val="150000"/>
              </a:lnSpc>
              <a:defRPr/>
            </a:pPr>
            <a:r>
              <a:rPr lang="ar-SA" sz="2400" b="1" dirty="0">
                <a:effectLst>
                  <a:outerShdw blurRad="38100" dist="38100" dir="2700000" algn="tl">
                    <a:srgbClr val="000000">
                      <a:alpha val="43137"/>
                    </a:srgbClr>
                  </a:outerShdw>
                </a:effectLst>
                <a:latin typeface="Simplified Arabic" panose="02020603050405020304" pitchFamily="18" charset="-78"/>
                <a:cs typeface="Simplified Arabic" panose="02020603050405020304" pitchFamily="18" charset="-78"/>
              </a:rPr>
              <a:t>هذا وقد اشتملت علوم الفرس في تلك الحقبة :</a:t>
            </a:r>
          </a:p>
          <a:p>
            <a:pPr marL="0" indent="0" algn="r" rtl="1" eaLnBrk="1" hangingPunct="1">
              <a:lnSpc>
                <a:spcPct val="150000"/>
              </a:lnSpc>
              <a:defRPr/>
            </a:pPr>
            <a:r>
              <a:rPr lang="ar-SA" sz="2400" b="1" dirty="0">
                <a:effectLst>
                  <a:outerShdw blurRad="38100" dist="38100" dir="2700000" algn="tl">
                    <a:srgbClr val="000000">
                      <a:alpha val="43137"/>
                    </a:srgbClr>
                  </a:outerShdw>
                </a:effectLst>
                <a:highlight>
                  <a:srgbClr val="FFFF00"/>
                </a:highlight>
                <a:latin typeface="Simplified Arabic" panose="02020603050405020304" pitchFamily="18" charset="-78"/>
                <a:cs typeface="Simplified Arabic" panose="02020603050405020304" pitchFamily="18" charset="-78"/>
              </a:rPr>
              <a:t>الآداب </a:t>
            </a:r>
            <a:r>
              <a:rPr lang="ar-SA" sz="2400" b="1" dirty="0">
                <a:effectLst>
                  <a:outerShdw blurRad="38100" dist="38100" dir="2700000" algn="tl">
                    <a:srgbClr val="000000">
                      <a:alpha val="43137"/>
                    </a:srgbClr>
                  </a:outerShdw>
                </a:effectLst>
                <a:latin typeface="Simplified Arabic" panose="02020603050405020304" pitchFamily="18" charset="-78"/>
                <a:cs typeface="Simplified Arabic" panose="02020603050405020304" pitchFamily="18" charset="-78"/>
              </a:rPr>
              <a:t>: </a:t>
            </a:r>
          </a:p>
          <a:p>
            <a:pPr marL="0" indent="0" algn="r" rtl="1" eaLnBrk="1" hangingPunct="1">
              <a:lnSpc>
                <a:spcPct val="150000"/>
              </a:lnSpc>
              <a:defRPr/>
            </a:pPr>
            <a:r>
              <a:rPr lang="ar-SA" sz="2400" b="1" dirty="0">
                <a:effectLst>
                  <a:outerShdw blurRad="38100" dist="38100" dir="2700000" algn="tl">
                    <a:srgbClr val="000000">
                      <a:alpha val="43137"/>
                    </a:srgbClr>
                  </a:outerShdw>
                </a:effectLst>
                <a:latin typeface="Simplified Arabic" panose="02020603050405020304" pitchFamily="18" charset="-78"/>
                <a:cs typeface="Simplified Arabic" panose="02020603050405020304" pitchFamily="18" charset="-78"/>
              </a:rPr>
              <a:t>ارتبطت معظم الآثار الأدبية الفارسية بالدين وتعتبر (الافستا) الكتاب المقدس للديانة الزرداشية الفارسية هي المصدر الاول لدراسة العلوم الفارسية بشكل عام والأدبية بوجه خاص</a:t>
            </a:r>
            <a:r>
              <a:rPr lang="ar-JO" sz="2400" b="1" dirty="0">
                <a:effectLst>
                  <a:outerShdw blurRad="38100" dist="38100" dir="2700000" algn="tl">
                    <a:srgbClr val="000000">
                      <a:alpha val="43137"/>
                    </a:srgbClr>
                  </a:outerShdw>
                </a:effectLst>
                <a:latin typeface="Simplified Arabic" panose="02020603050405020304" pitchFamily="18" charset="-78"/>
                <a:cs typeface="Simplified Arabic" panose="02020603050405020304" pitchFamily="18" charset="-78"/>
              </a:rPr>
              <a:t>.</a:t>
            </a:r>
            <a:r>
              <a:rPr lang="ar-SA" sz="2400" b="1" dirty="0">
                <a:effectLst>
                  <a:outerShdw blurRad="38100" dist="38100" dir="2700000" algn="tl">
                    <a:srgbClr val="000000">
                      <a:alpha val="43137"/>
                    </a:srgbClr>
                  </a:outerShdw>
                </a:effectLst>
                <a:latin typeface="Simplified Arabic" panose="02020603050405020304" pitchFamily="18" charset="-78"/>
                <a:cs typeface="Simplified Arabic" panose="02020603050405020304" pitchFamily="18" charset="-78"/>
              </a:rPr>
              <a:t> </a:t>
            </a:r>
            <a:endParaRPr lang="ar-JO" sz="2400" b="1" dirty="0">
              <a:effectLst>
                <a:outerShdw blurRad="38100" dist="38100" dir="2700000" algn="tl">
                  <a:srgbClr val="000000">
                    <a:alpha val="43137"/>
                  </a:srgbClr>
                </a:outerShdw>
              </a:effectLst>
              <a:latin typeface="Simplified Arabic" panose="02020603050405020304" pitchFamily="18" charset="-78"/>
              <a:cs typeface="Simplified Arabic" panose="02020603050405020304" pitchFamily="18" charset="-78"/>
            </a:endParaRPr>
          </a:p>
          <a:p>
            <a:pPr marL="0" indent="0" algn="r" rtl="1" eaLnBrk="1" hangingPunct="1">
              <a:lnSpc>
                <a:spcPct val="150000"/>
              </a:lnSpc>
              <a:defRPr/>
            </a:pPr>
            <a:r>
              <a:rPr lang="ar-JO" sz="2400" b="1" dirty="0">
                <a:effectLst>
                  <a:outerShdw blurRad="38100" dist="38100" dir="2700000" algn="tl">
                    <a:srgbClr val="000000">
                      <a:alpha val="43137"/>
                    </a:srgbClr>
                  </a:outerShdw>
                </a:effectLst>
                <a:latin typeface="Simplified Arabic" panose="02020603050405020304" pitchFamily="18" charset="-78"/>
                <a:cs typeface="Simplified Arabic" panose="02020603050405020304" pitchFamily="18" charset="-78"/>
              </a:rPr>
              <a:t> </a:t>
            </a:r>
            <a:r>
              <a:rPr lang="ar-SA" sz="2400" b="1" dirty="0">
                <a:effectLst>
                  <a:outerShdw blurRad="38100" dist="38100" dir="2700000" algn="tl">
                    <a:srgbClr val="000000">
                      <a:alpha val="43137"/>
                    </a:srgbClr>
                  </a:outerShdw>
                </a:effectLst>
                <a:latin typeface="Simplified Arabic" panose="02020603050405020304" pitchFamily="18" charset="-78"/>
                <a:cs typeface="Simplified Arabic" panose="02020603050405020304" pitchFamily="18" charset="-78"/>
              </a:rPr>
              <a:t>لكن مع الاضطرابات خرج الانتاج الفكري الفارسي عن الاطار الديني فأخذ الادب الفارسي يلبس ثوباً أدبياً حيث ربط الأدب بموضوعات اجتماعية وسياسية</a:t>
            </a:r>
            <a:r>
              <a:rPr lang="ar-JO" sz="2400" b="1" dirty="0">
                <a:effectLst>
                  <a:outerShdw blurRad="38100" dist="38100" dir="2700000" algn="tl">
                    <a:srgbClr val="000000">
                      <a:alpha val="43137"/>
                    </a:srgbClr>
                  </a:outerShdw>
                </a:effectLst>
                <a:latin typeface="Simplified Arabic" panose="02020603050405020304" pitchFamily="18" charset="-78"/>
                <a:cs typeface="Simplified Arabic" panose="02020603050405020304" pitchFamily="18" charset="-78"/>
              </a:rPr>
              <a:t>.</a:t>
            </a:r>
          </a:p>
        </p:txBody>
      </p:sp>
    </p:spTree>
  </p:cSld>
  <p:clrMapOvr>
    <a:masterClrMapping/>
  </p:clrMapOvr>
  <mc:AlternateContent xmlns:mc="http://schemas.openxmlformats.org/markup-compatibility/2006" xmlns:p14="http://schemas.microsoft.com/office/powerpoint/2010/main">
    <mc:Choice Requires="p14">
      <p:transition spd="slow" p14:dur="4000">
        <p14:vortex/>
      </p:transition>
    </mc:Choice>
    <mc:Fallback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7F04D81F-1A7E-4A38-8CFB-6DDE0C3EF0E7}"/>
              </a:ext>
            </a:extLst>
          </p:cNvPr>
          <p:cNvSpPr txBox="1"/>
          <p:nvPr/>
        </p:nvSpPr>
        <p:spPr>
          <a:xfrm>
            <a:off x="467544" y="476672"/>
            <a:ext cx="8280920" cy="5209118"/>
          </a:xfrm>
          <a:prstGeom prst="rect">
            <a:avLst/>
          </a:prstGeom>
          <a:noFill/>
        </p:spPr>
        <p:txBody>
          <a:bodyPr wrap="square">
            <a:spAutoFit/>
          </a:bodyPr>
          <a:lstStyle/>
          <a:p>
            <a:pPr marL="0" indent="0" algn="r" rtl="1" eaLnBrk="1" hangingPunct="1">
              <a:lnSpc>
                <a:spcPct val="150000"/>
              </a:lnSpc>
              <a:defRPr/>
            </a:pPr>
            <a:r>
              <a:rPr lang="ar-SA" sz="2800" b="1" dirty="0">
                <a:effectLst>
                  <a:outerShdw blurRad="38100" dist="38100" dir="2700000" algn="tl">
                    <a:srgbClr val="000000">
                      <a:alpha val="43137"/>
                    </a:srgbClr>
                  </a:outerShdw>
                </a:effectLst>
                <a:latin typeface="Simplified Arabic" panose="02020603050405020304" pitchFamily="18" charset="-78"/>
                <a:cs typeface="Simplified Arabic" panose="02020603050405020304" pitchFamily="18" charset="-78"/>
              </a:rPr>
              <a:t> وكانت اللغة </a:t>
            </a:r>
            <a:r>
              <a:rPr lang="ar-SA" sz="2800" b="1" dirty="0" err="1">
                <a:effectLst>
                  <a:outerShdw blurRad="38100" dist="38100" dir="2700000" algn="tl">
                    <a:srgbClr val="000000">
                      <a:alpha val="43137"/>
                    </a:srgbClr>
                  </a:outerShdw>
                </a:effectLst>
                <a:latin typeface="Simplified Arabic" panose="02020603050405020304" pitchFamily="18" charset="-78"/>
                <a:cs typeface="Simplified Arabic" panose="02020603050405020304" pitchFamily="18" charset="-78"/>
              </a:rPr>
              <a:t>البهلوية</a:t>
            </a:r>
            <a:r>
              <a:rPr lang="ar-SA" sz="2800" b="1" dirty="0">
                <a:effectLst>
                  <a:outerShdw blurRad="38100" dist="38100" dir="2700000" algn="tl">
                    <a:srgbClr val="000000">
                      <a:alpha val="43137"/>
                    </a:srgbClr>
                  </a:outerShdw>
                </a:effectLst>
                <a:latin typeface="Simplified Arabic" panose="02020603050405020304" pitchFamily="18" charset="-78"/>
                <a:cs typeface="Simplified Arabic" panose="02020603050405020304" pitchFamily="18" charset="-78"/>
              </a:rPr>
              <a:t> الساسانية هي لغة الكتب والمعارف وتعد القصص والحكايات أبرز ما عرف عن الادب الفارسي المنثور وتناولت عدة موضوعات منها:</a:t>
            </a:r>
            <a:endParaRPr lang="ar-JO" sz="2800" b="1" dirty="0">
              <a:effectLst>
                <a:outerShdw blurRad="38100" dist="38100" dir="2700000" algn="tl">
                  <a:srgbClr val="000000">
                    <a:alpha val="43137"/>
                  </a:srgbClr>
                </a:outerShdw>
              </a:effectLst>
              <a:latin typeface="Simplified Arabic" panose="02020603050405020304" pitchFamily="18" charset="-78"/>
              <a:cs typeface="Simplified Arabic" panose="02020603050405020304" pitchFamily="18" charset="-78"/>
            </a:endParaRPr>
          </a:p>
          <a:p>
            <a:pPr marL="0" indent="0" algn="r" rtl="1" eaLnBrk="1" hangingPunct="1">
              <a:lnSpc>
                <a:spcPct val="150000"/>
              </a:lnSpc>
              <a:defRPr/>
            </a:pPr>
            <a:r>
              <a:rPr lang="ar-JO" sz="2800" b="1" dirty="0">
                <a:effectLst>
                  <a:outerShdw blurRad="38100" dist="38100" dir="2700000" algn="tl">
                    <a:srgbClr val="000000">
                      <a:alpha val="43137"/>
                    </a:srgbClr>
                  </a:outerShdw>
                </a:effectLst>
                <a:latin typeface="Simplified Arabic" panose="02020603050405020304" pitchFamily="18" charset="-78"/>
                <a:cs typeface="Simplified Arabic" panose="02020603050405020304" pitchFamily="18" charset="-78"/>
              </a:rPr>
              <a:t>1. </a:t>
            </a:r>
            <a:r>
              <a:rPr lang="ar-SA" sz="2800" b="1" dirty="0">
                <a:effectLst>
                  <a:outerShdw blurRad="38100" dist="38100" dir="2700000" algn="tl">
                    <a:srgbClr val="000000">
                      <a:alpha val="43137"/>
                    </a:srgbClr>
                  </a:outerShdw>
                </a:effectLst>
                <a:latin typeface="Simplified Arabic" panose="02020603050405020304" pitchFamily="18" charset="-78"/>
                <a:cs typeface="Simplified Arabic" panose="02020603050405020304" pitchFamily="18" charset="-78"/>
              </a:rPr>
              <a:t> الحكم والوصايا والأخلاق والتاريخ البطولي في القصص والأساطير</a:t>
            </a:r>
            <a:r>
              <a:rPr lang="ar-JO" sz="2800" b="1" dirty="0">
                <a:effectLst>
                  <a:outerShdw blurRad="38100" dist="38100" dir="2700000" algn="tl">
                    <a:srgbClr val="000000">
                      <a:alpha val="43137"/>
                    </a:srgbClr>
                  </a:outerShdw>
                </a:effectLst>
                <a:latin typeface="Simplified Arabic" panose="02020603050405020304" pitchFamily="18" charset="-78"/>
                <a:cs typeface="Simplified Arabic" panose="02020603050405020304" pitchFamily="18" charset="-78"/>
              </a:rPr>
              <a:t>.</a:t>
            </a:r>
          </a:p>
          <a:p>
            <a:pPr marL="0" indent="0" algn="r" rtl="1" eaLnBrk="1" hangingPunct="1">
              <a:lnSpc>
                <a:spcPct val="150000"/>
              </a:lnSpc>
              <a:defRPr/>
            </a:pPr>
            <a:r>
              <a:rPr lang="ar-JO" sz="2800" b="1" dirty="0">
                <a:effectLst>
                  <a:outerShdw blurRad="38100" dist="38100" dir="2700000" algn="tl">
                    <a:srgbClr val="000000">
                      <a:alpha val="43137"/>
                    </a:srgbClr>
                  </a:outerShdw>
                </a:effectLst>
                <a:latin typeface="Simplified Arabic" panose="02020603050405020304" pitchFamily="18" charset="-78"/>
                <a:cs typeface="Simplified Arabic" panose="02020603050405020304" pitchFamily="18" charset="-78"/>
              </a:rPr>
              <a:t>* </a:t>
            </a:r>
            <a:r>
              <a:rPr lang="ar-SA" sz="2800" b="1" dirty="0">
                <a:effectLst>
                  <a:outerShdw blurRad="38100" dist="38100" dir="2700000" algn="tl">
                    <a:srgbClr val="000000">
                      <a:alpha val="43137"/>
                    </a:srgbClr>
                  </a:outerShdw>
                </a:effectLst>
                <a:latin typeface="Simplified Arabic" panose="02020603050405020304" pitchFamily="18" charset="-78"/>
                <a:cs typeface="Simplified Arabic" panose="02020603050405020304" pitchFamily="18" charset="-78"/>
              </a:rPr>
              <a:t> كما تميز الأدب بالزخم الكبير في سرد </a:t>
            </a:r>
            <a:r>
              <a:rPr lang="ar-SA" sz="2800" b="1" dirty="0">
                <a:effectLst>
                  <a:outerShdw blurRad="38100" dist="38100" dir="2700000" algn="tl">
                    <a:srgbClr val="000000">
                      <a:alpha val="43137"/>
                    </a:srgbClr>
                  </a:outerShdw>
                </a:effectLst>
                <a:highlight>
                  <a:srgbClr val="FFFF00"/>
                </a:highlight>
                <a:latin typeface="Simplified Arabic" panose="02020603050405020304" pitchFamily="18" charset="-78"/>
                <a:cs typeface="Simplified Arabic" panose="02020603050405020304" pitchFamily="18" charset="-78"/>
              </a:rPr>
              <a:t>سير ملوكهم وانجازاتهم </a:t>
            </a:r>
            <a:r>
              <a:rPr lang="ar-SA" sz="2800" b="1" dirty="0">
                <a:effectLst>
                  <a:outerShdw blurRad="38100" dist="38100" dir="2700000" algn="tl">
                    <a:srgbClr val="000000">
                      <a:alpha val="43137"/>
                    </a:srgbClr>
                  </a:outerShdw>
                </a:effectLst>
                <a:latin typeface="Simplified Arabic" panose="02020603050405020304" pitchFamily="18" charset="-78"/>
                <a:cs typeface="Simplified Arabic" panose="02020603050405020304" pitchFamily="18" charset="-78"/>
              </a:rPr>
              <a:t>العلمية وبطولاتهم فإيمان الفرس </a:t>
            </a:r>
            <a:r>
              <a:rPr lang="ar-SA" sz="2800" b="1" dirty="0">
                <a:effectLst>
                  <a:outerShdw blurRad="38100" dist="38100" dir="2700000" algn="tl">
                    <a:srgbClr val="000000">
                      <a:alpha val="43137"/>
                    </a:srgbClr>
                  </a:outerShdw>
                </a:effectLst>
                <a:highlight>
                  <a:srgbClr val="FFFF00"/>
                </a:highlight>
                <a:latin typeface="Simplified Arabic" panose="02020603050405020304" pitchFamily="18" charset="-78"/>
                <a:cs typeface="Simplified Arabic" panose="02020603050405020304" pitchFamily="18" charset="-78"/>
              </a:rPr>
              <a:t>بقداسة الملك وتمتعه بالحق الإلهي </a:t>
            </a:r>
            <a:r>
              <a:rPr lang="ar-SA" sz="2800" b="1" dirty="0">
                <a:effectLst>
                  <a:outerShdw blurRad="38100" dist="38100" dir="2700000" algn="tl">
                    <a:srgbClr val="000000">
                      <a:alpha val="43137"/>
                    </a:srgbClr>
                  </a:outerShdw>
                </a:effectLst>
                <a:latin typeface="Simplified Arabic" panose="02020603050405020304" pitchFamily="18" charset="-78"/>
                <a:cs typeface="Simplified Arabic" panose="02020603050405020304" pitchFamily="18" charset="-78"/>
              </a:rPr>
              <a:t>هو المنطلق الأساسي في كتابة </a:t>
            </a:r>
            <a:r>
              <a:rPr lang="ar-SA" sz="2800" b="1" dirty="0">
                <a:effectLst>
                  <a:outerShdw blurRad="38100" dist="38100" dir="2700000" algn="tl">
                    <a:srgbClr val="000000">
                      <a:alpha val="43137"/>
                    </a:srgbClr>
                  </a:outerShdw>
                </a:effectLst>
                <a:highlight>
                  <a:srgbClr val="FFFF00"/>
                </a:highlight>
                <a:latin typeface="Simplified Arabic" panose="02020603050405020304" pitchFamily="18" charset="-78"/>
                <a:cs typeface="Simplified Arabic" panose="02020603050405020304" pitchFamily="18" charset="-78"/>
              </a:rPr>
              <a:t>الأدب الفارسي الذي امتزج بالهندي </a:t>
            </a:r>
            <a:r>
              <a:rPr lang="ar-SA" sz="2800" b="1" dirty="0">
                <a:effectLst>
                  <a:outerShdw blurRad="38100" dist="38100" dir="2700000" algn="tl">
                    <a:srgbClr val="000000">
                      <a:alpha val="43137"/>
                    </a:srgbClr>
                  </a:outerShdw>
                </a:effectLst>
                <a:latin typeface="Simplified Arabic" panose="02020603050405020304" pitchFamily="18" charset="-78"/>
                <a:cs typeface="Simplified Arabic" panose="02020603050405020304" pitchFamily="18" charset="-78"/>
              </a:rPr>
              <a:t>ومن ثم العربي والإسلامي وذلك بعد الفتح الإسلامي لبلاد فارس. </a:t>
            </a:r>
            <a:endParaRPr lang="ar-JO" sz="2800" b="1" dirty="0">
              <a:effectLst>
                <a:outerShdw blurRad="38100" dist="38100" dir="2700000" algn="tl">
                  <a:srgbClr val="000000">
                    <a:alpha val="43137"/>
                  </a:srgbClr>
                </a:outerShdw>
              </a:effectLst>
              <a:latin typeface="Simplified Arabic" panose="02020603050405020304" pitchFamily="18" charset="-78"/>
              <a:cs typeface="Simplified Arabic" panose="02020603050405020304" pitchFamily="18" charset="-78"/>
            </a:endParaRPr>
          </a:p>
        </p:txBody>
      </p:sp>
    </p:spTree>
    <p:extLst>
      <p:ext uri="{BB962C8B-B14F-4D97-AF65-F5344CB8AC3E}">
        <p14:creationId xmlns:p14="http://schemas.microsoft.com/office/powerpoint/2010/main" val="234164087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AutoShape 2" descr="نتيجة بحث الصور عن الادب الفارسي"/>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4" name="صورة 3"/>
          <p:cNvPicPr>
            <a:picLocks noChangeAspect="1"/>
          </p:cNvPicPr>
          <p:nvPr/>
        </p:nvPicPr>
        <p:blipFill>
          <a:blip r:embed="rId2" cstate="print">
            <a:extLst>
              <a:ext uri="{BEBA8EAE-BF5A-486C-A8C5-ECC9F3942E4B}">
                <a14:imgProps xmlns:a14="http://schemas.microsoft.com/office/drawing/2010/main">
                  <a14:imgLayer r:embed="rId3">
                    <a14:imgEffect>
                      <a14:brightnessContrast bright="-20000"/>
                    </a14:imgEffect>
                  </a14:imgLayer>
                </a14:imgProps>
              </a:ext>
              <a:ext uri="{28A0092B-C50C-407E-A947-70E740481C1C}">
                <a14:useLocalDpi xmlns:a14="http://schemas.microsoft.com/office/drawing/2010/main" val="0"/>
              </a:ext>
            </a:extLst>
          </a:blip>
          <a:stretch>
            <a:fillRect/>
          </a:stretch>
        </p:blipFill>
        <p:spPr>
          <a:xfrm>
            <a:off x="17498" y="4077072"/>
            <a:ext cx="9018998" cy="2780927"/>
          </a:xfrm>
          <a:prstGeom prst="rect">
            <a:avLst/>
          </a:prstGeom>
        </p:spPr>
      </p:pic>
      <p:sp>
        <p:nvSpPr>
          <p:cNvPr id="2" name="Content Placeholder 1"/>
          <p:cNvSpPr>
            <a:spLocks noGrp="1"/>
          </p:cNvSpPr>
          <p:nvPr>
            <p:ph sz="quarter" idx="13"/>
          </p:nvPr>
        </p:nvSpPr>
        <p:spPr>
          <a:xfrm>
            <a:off x="1475655" y="138475"/>
            <a:ext cx="7244115" cy="5450765"/>
          </a:xfrm>
        </p:spPr>
        <p:txBody>
          <a:bodyPr wrap="square" numCol="1" anchor="t" anchorCtr="0" compatLnSpc="1">
            <a:prstTxWarp prst="textNoShape">
              <a:avLst/>
            </a:prstTxWarp>
            <a:noAutofit/>
          </a:bodyPr>
          <a:lstStyle/>
          <a:p>
            <a:pPr marL="0" indent="0" algn="r" rtl="1">
              <a:lnSpc>
                <a:spcPct val="150000"/>
              </a:lnSpc>
              <a:defRPr/>
            </a:pPr>
            <a:r>
              <a:rPr lang="ar-SA" b="1" dirty="0">
                <a:effectLst>
                  <a:outerShdw blurRad="38100" dist="38100" dir="2700000" algn="tl">
                    <a:srgbClr val="000000">
                      <a:alpha val="43137"/>
                    </a:srgbClr>
                  </a:outerShdw>
                </a:effectLst>
                <a:latin typeface="Simplified Arabic" panose="02020603050405020304" pitchFamily="18" charset="-78"/>
                <a:cs typeface="Simplified Arabic" panose="02020603050405020304" pitchFamily="18" charset="-78"/>
              </a:rPr>
              <a:t>و</a:t>
            </a:r>
            <a:r>
              <a:rPr lang="ar-SA" dirty="0">
                <a:effectLst>
                  <a:outerShdw blurRad="38100" dist="38100" dir="2700000" algn="tl">
                    <a:srgbClr val="000000">
                      <a:alpha val="43137"/>
                    </a:srgbClr>
                  </a:outerShdw>
                </a:effectLst>
                <a:latin typeface="Simplified Arabic" panose="02020603050405020304" pitchFamily="18" charset="-78"/>
                <a:cs typeface="Simplified Arabic" panose="02020603050405020304" pitchFamily="18" charset="-78"/>
              </a:rPr>
              <a:t>تعتبر قصة كليلة ودمنة من أشهر قصص الأدب الفارسي والتي عكست الامتزاج بين الأدبين </a:t>
            </a:r>
            <a:r>
              <a:rPr lang="ar-SA" dirty="0">
                <a:effectLst>
                  <a:outerShdw blurRad="38100" dist="38100" dir="2700000" algn="tl">
                    <a:srgbClr val="000000">
                      <a:alpha val="43137"/>
                    </a:srgbClr>
                  </a:outerShdw>
                </a:effectLst>
                <a:highlight>
                  <a:srgbClr val="FFFF00"/>
                </a:highlight>
                <a:latin typeface="Simplified Arabic" panose="02020603050405020304" pitchFamily="18" charset="-78"/>
                <a:cs typeface="Simplified Arabic" panose="02020603050405020304" pitchFamily="18" charset="-78"/>
              </a:rPr>
              <a:t>الهندي والفارسي </a:t>
            </a:r>
            <a:r>
              <a:rPr lang="ar-SA" dirty="0">
                <a:effectLst>
                  <a:outerShdw blurRad="38100" dist="38100" dir="2700000" algn="tl">
                    <a:srgbClr val="000000">
                      <a:alpha val="43137"/>
                    </a:srgbClr>
                  </a:outerShdw>
                </a:effectLst>
                <a:latin typeface="Simplified Arabic" panose="02020603050405020304" pitchFamily="18" charset="-78"/>
                <a:cs typeface="Simplified Arabic" panose="02020603050405020304" pitchFamily="18" charset="-78"/>
              </a:rPr>
              <a:t>وترجمت إلى العربية في العصر العباسي من قبل عبد الرحمن بن المقفع. </a:t>
            </a:r>
            <a:r>
              <a:rPr lang="ar-SA" dirty="0">
                <a:effectLst>
                  <a:outerShdw blurRad="38100" dist="38100" dir="2700000" algn="tl">
                    <a:srgbClr val="000000">
                      <a:alpha val="43137"/>
                    </a:srgbClr>
                  </a:outerShdw>
                </a:effectLst>
                <a:highlight>
                  <a:srgbClr val="FFFF00"/>
                </a:highlight>
                <a:latin typeface="Simplified Arabic" panose="02020603050405020304" pitchFamily="18" charset="-78"/>
                <a:cs typeface="Simplified Arabic" panose="02020603050405020304" pitchFamily="18" charset="-78"/>
              </a:rPr>
              <a:t>ولم يقتصر التأثير الديني على الأدب بل امتد إلى الشعر</a:t>
            </a:r>
            <a:r>
              <a:rPr lang="ar-JO" dirty="0">
                <a:effectLst>
                  <a:outerShdw blurRad="38100" dist="38100" dir="2700000" algn="tl">
                    <a:srgbClr val="000000">
                      <a:alpha val="43137"/>
                    </a:srgbClr>
                  </a:outerShdw>
                </a:effectLst>
                <a:highlight>
                  <a:srgbClr val="FFFF00"/>
                </a:highlight>
                <a:latin typeface="Simplified Arabic" panose="02020603050405020304" pitchFamily="18" charset="-78"/>
                <a:cs typeface="Simplified Arabic" panose="02020603050405020304" pitchFamily="18" charset="-78"/>
              </a:rPr>
              <a:t> </a:t>
            </a:r>
            <a:r>
              <a:rPr lang="ar-SA" dirty="0">
                <a:effectLst>
                  <a:outerShdw blurRad="38100" dist="38100" dir="2700000" algn="tl">
                    <a:srgbClr val="000000">
                      <a:alpha val="43137"/>
                    </a:srgbClr>
                  </a:outerShdw>
                </a:effectLst>
                <a:highlight>
                  <a:srgbClr val="FFFF00"/>
                </a:highlight>
                <a:latin typeface="Simplified Arabic" panose="02020603050405020304" pitchFamily="18" charset="-78"/>
                <a:cs typeface="Simplified Arabic" panose="02020603050405020304" pitchFamily="18" charset="-78"/>
              </a:rPr>
              <a:t>اما العلوم الطبيعية </a:t>
            </a:r>
            <a:r>
              <a:rPr lang="ar-SA" dirty="0">
                <a:effectLst>
                  <a:outerShdw blurRad="38100" dist="38100" dir="2700000" algn="tl">
                    <a:srgbClr val="000000">
                      <a:alpha val="43137"/>
                    </a:srgbClr>
                  </a:outerShdw>
                </a:effectLst>
                <a:latin typeface="Simplified Arabic" panose="02020603050405020304" pitchFamily="18" charset="-78"/>
                <a:cs typeface="Simplified Arabic" panose="02020603050405020304" pitchFamily="18" charset="-78"/>
              </a:rPr>
              <a:t>فقد بلغت عناية الفرس وحرصهم على بقائها أن اختاروا لها من المكاتب أفضلها وكان </a:t>
            </a:r>
            <a:r>
              <a:rPr lang="ar-SA" dirty="0">
                <a:effectLst>
                  <a:outerShdw blurRad="38100" dist="38100" dir="2700000" algn="tl">
                    <a:srgbClr val="000000">
                      <a:alpha val="43137"/>
                    </a:srgbClr>
                  </a:outerShdw>
                </a:effectLst>
                <a:highlight>
                  <a:srgbClr val="FFFF00"/>
                </a:highlight>
                <a:latin typeface="Simplified Arabic" panose="02020603050405020304" pitchFamily="18" charset="-78"/>
                <a:cs typeface="Simplified Arabic" panose="02020603050405020304" pitchFamily="18" charset="-78"/>
              </a:rPr>
              <a:t>علم نجوم ( الفلك) </a:t>
            </a:r>
            <a:r>
              <a:rPr lang="ar-SA" dirty="0">
                <a:effectLst>
                  <a:outerShdw blurRad="38100" dist="38100" dir="2700000" algn="tl">
                    <a:srgbClr val="000000">
                      <a:alpha val="43137"/>
                    </a:srgbClr>
                  </a:outerShdw>
                </a:effectLst>
                <a:latin typeface="Simplified Arabic" panose="02020603050405020304" pitchFamily="18" charset="-78"/>
                <a:cs typeface="Simplified Arabic" panose="02020603050405020304" pitchFamily="18" charset="-78"/>
              </a:rPr>
              <a:t>من أبرز العلوم الفارسية إذ حظي الكهنة والمنجمون بمكانة عالية في البلاط الفارسي فلعبوا دورا هاماً في التنبؤ في مصير الدولة والملوك. وفي مجال الطب والأدوية .   </a:t>
            </a:r>
            <a:endParaRPr lang="en-US" dirty="0">
              <a:effectLst>
                <a:outerShdw blurRad="38100" dist="38100" dir="2700000" algn="tl">
                  <a:srgbClr val="000000">
                    <a:alpha val="43137"/>
                  </a:srgbClr>
                </a:outerShdw>
              </a:effectLst>
              <a:latin typeface="Simplified Arabic" panose="02020603050405020304" pitchFamily="18" charset="-78"/>
              <a:cs typeface="Simplified Arabic" panose="02020603050405020304" pitchFamily="18" charset="-78"/>
            </a:endParaRPr>
          </a:p>
          <a:p>
            <a:pPr marL="0" indent="0" algn="r" rtl="1">
              <a:lnSpc>
                <a:spcPct val="150000"/>
              </a:lnSpc>
              <a:defRPr/>
            </a:pPr>
            <a:r>
              <a:rPr lang="ar-SA" dirty="0">
                <a:effectLst>
                  <a:outerShdw blurRad="38100" dist="38100" dir="2700000" algn="tl">
                    <a:srgbClr val="000000">
                      <a:alpha val="43137"/>
                    </a:srgbClr>
                  </a:outerShdw>
                </a:effectLst>
                <a:latin typeface="Simplified Arabic" panose="02020603050405020304" pitchFamily="18" charset="-78"/>
                <a:cs typeface="Simplified Arabic" panose="02020603050405020304" pitchFamily="18" charset="-78"/>
              </a:rPr>
              <a:t>وفي </a:t>
            </a:r>
            <a:r>
              <a:rPr lang="ar-SA" dirty="0">
                <a:effectLst>
                  <a:outerShdw blurRad="38100" dist="38100" dir="2700000" algn="tl">
                    <a:srgbClr val="000000">
                      <a:alpha val="43137"/>
                    </a:srgbClr>
                  </a:outerShdw>
                </a:effectLst>
                <a:highlight>
                  <a:srgbClr val="FFFF00"/>
                </a:highlight>
                <a:latin typeface="Simplified Arabic" panose="02020603050405020304" pitchFamily="18" charset="-78"/>
                <a:cs typeface="Simplified Arabic" panose="02020603050405020304" pitchFamily="18" charset="-78"/>
              </a:rPr>
              <a:t>النصف الثاني من القرن الثاني الهجري كثر </a:t>
            </a:r>
            <a:r>
              <a:rPr lang="ar-SA" dirty="0">
                <a:effectLst>
                  <a:outerShdw blurRad="38100" dist="38100" dir="2700000" algn="tl">
                    <a:srgbClr val="000000">
                      <a:alpha val="43137"/>
                    </a:srgbClr>
                  </a:outerShdw>
                </a:effectLst>
                <a:latin typeface="Simplified Arabic" panose="02020603050405020304" pitchFamily="18" charset="-78"/>
                <a:cs typeface="Simplified Arabic" panose="02020603050405020304" pitchFamily="18" charset="-78"/>
              </a:rPr>
              <a:t>الاهتمام بكتب تاريخ الفرس وآدابهم فلم يكن تأثير النقل والترجمة علمياً فقط بل شمل جميع مناحي الحياة السياسية والاقتصادية والاجتماعية والفكرية.</a:t>
            </a:r>
            <a:endParaRPr lang="en-US" dirty="0">
              <a:effectLst>
                <a:outerShdw blurRad="38100" dist="38100" dir="2700000" algn="tl">
                  <a:srgbClr val="000000">
                    <a:alpha val="43137"/>
                  </a:srgbClr>
                </a:outerShdw>
              </a:effectLst>
              <a:latin typeface="Simplified Arabic" panose="02020603050405020304" pitchFamily="18" charset="-78"/>
              <a:cs typeface="Simplified Arabic" panose="02020603050405020304" pitchFamily="18" charset="-78"/>
            </a:endParaRPr>
          </a:p>
          <a:p>
            <a:pPr marL="0" indent="0" algn="r" rtl="1">
              <a:lnSpc>
                <a:spcPct val="150000"/>
              </a:lnSpc>
              <a:buNone/>
              <a:defRPr/>
            </a:pPr>
            <a:r>
              <a:rPr lang="ar-JO" b="1" dirty="0">
                <a:effectLst>
                  <a:outerShdw blurRad="38100" dist="38100" dir="2700000" algn="tl">
                    <a:srgbClr val="000000">
                      <a:alpha val="43137"/>
                    </a:srgbClr>
                  </a:outerShdw>
                </a:effectLst>
                <a:latin typeface="Simplified Arabic" panose="02020603050405020304" pitchFamily="18" charset="-78"/>
                <a:cs typeface="Simplified Arabic" panose="02020603050405020304" pitchFamily="18" charset="-78"/>
              </a:rPr>
              <a:t> </a:t>
            </a:r>
            <a:endParaRPr lang="en-US" b="1" dirty="0">
              <a:effectLst>
                <a:outerShdw blurRad="38100" dist="38100" dir="2700000" algn="tl">
                  <a:srgbClr val="000000">
                    <a:alpha val="43137"/>
                  </a:srgbClr>
                </a:outerShdw>
              </a:effectLst>
              <a:latin typeface="Simplified Arabic" panose="02020603050405020304" pitchFamily="18" charset="-78"/>
              <a:cs typeface="Simplified Arabic" panose="02020603050405020304" pitchFamily="18" charset="-78"/>
            </a:endParaRPr>
          </a:p>
        </p:txBody>
      </p:sp>
    </p:spTree>
  </p:cSld>
  <p:clrMapOvr>
    <a:masterClrMapping/>
  </p:clrMapOvr>
  <mc:AlternateContent xmlns:mc="http://schemas.openxmlformats.org/markup-compatibility/2006" xmlns:p14="http://schemas.microsoft.com/office/powerpoint/2010/main">
    <mc:Choice Requires="p14">
      <p:transition spd="slow" p14:dur="4000">
        <p14:vortex/>
      </p:transition>
    </mc:Choice>
    <mc:Fallback xmlns="">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69D6A06-F5F4-47B1-ACBC-AD0CEC826E70}"/>
              </a:ext>
            </a:extLst>
          </p:cNvPr>
          <p:cNvSpPr txBox="1"/>
          <p:nvPr/>
        </p:nvSpPr>
        <p:spPr>
          <a:xfrm>
            <a:off x="251520" y="266596"/>
            <a:ext cx="8550696" cy="6324808"/>
          </a:xfrm>
          <a:prstGeom prst="rect">
            <a:avLst/>
          </a:prstGeom>
          <a:noFill/>
        </p:spPr>
        <p:txBody>
          <a:bodyPr wrap="square">
            <a:spAutoFit/>
          </a:bodyPr>
          <a:lstStyle/>
          <a:p>
            <a:pPr marL="0" indent="0" algn="r" rtl="1">
              <a:lnSpc>
                <a:spcPct val="150000"/>
              </a:lnSpc>
              <a:defRPr/>
            </a:pPr>
            <a:r>
              <a:rPr lang="ar-JO" sz="3200" b="1" dirty="0">
                <a:solidFill>
                  <a:srgbClr val="FF0000"/>
                </a:solidFill>
                <a:effectLst>
                  <a:outerShdw blurRad="38100" dist="38100" dir="2700000" algn="tl">
                    <a:srgbClr val="000000">
                      <a:alpha val="43137"/>
                    </a:srgbClr>
                  </a:outerShdw>
                </a:effectLst>
                <a:latin typeface="Simplified Arabic" panose="02020603050405020304" pitchFamily="18" charset="-78"/>
                <a:cs typeface="Simplified Arabic" panose="02020603050405020304" pitchFamily="18" charset="-78"/>
              </a:rPr>
              <a:t>الحضارة الهندية:</a:t>
            </a:r>
            <a:r>
              <a:rPr lang="ar-JO" sz="3200" dirty="0">
                <a:solidFill>
                  <a:srgbClr val="FF0000"/>
                </a:solidFill>
                <a:effectLst>
                  <a:outerShdw blurRad="38100" dist="38100" dir="2700000" algn="tl">
                    <a:srgbClr val="000000">
                      <a:alpha val="43137"/>
                    </a:srgbClr>
                  </a:outerShdw>
                </a:effectLst>
                <a:latin typeface="Simplified Arabic" panose="02020603050405020304" pitchFamily="18" charset="-78"/>
                <a:cs typeface="Simplified Arabic" panose="02020603050405020304" pitchFamily="18" charset="-78"/>
              </a:rPr>
              <a:t> </a:t>
            </a:r>
          </a:p>
          <a:p>
            <a:pPr marL="0" indent="0" algn="r" rtl="1">
              <a:lnSpc>
                <a:spcPct val="150000"/>
              </a:lnSpc>
              <a:defRPr/>
            </a:pPr>
            <a:r>
              <a:rPr lang="ar-JO" sz="2400" dirty="0">
                <a:effectLst>
                  <a:outerShdw blurRad="38100" dist="38100" dir="2700000" algn="tl">
                    <a:srgbClr val="000000">
                      <a:alpha val="43137"/>
                    </a:srgbClr>
                  </a:outerShdw>
                </a:effectLst>
                <a:latin typeface="Simplified Arabic" panose="02020603050405020304" pitchFamily="18" charset="-78"/>
                <a:cs typeface="Simplified Arabic" panose="02020603050405020304" pitchFamily="18" charset="-78"/>
              </a:rPr>
              <a:t>اشتهرت </a:t>
            </a:r>
            <a:r>
              <a:rPr lang="ar-JO" sz="2400" dirty="0">
                <a:effectLst>
                  <a:outerShdw blurRad="38100" dist="38100" dir="2700000" algn="tl">
                    <a:srgbClr val="000000">
                      <a:alpha val="43137"/>
                    </a:srgbClr>
                  </a:outerShdw>
                </a:effectLst>
                <a:highlight>
                  <a:srgbClr val="FFFF00"/>
                </a:highlight>
                <a:latin typeface="Simplified Arabic" panose="02020603050405020304" pitchFamily="18" charset="-78"/>
                <a:cs typeface="Simplified Arabic" panose="02020603050405020304" pitchFamily="18" charset="-78"/>
              </a:rPr>
              <a:t>الهند بالحساب وعلم النجوم وأسرار الطب </a:t>
            </a:r>
            <a:r>
              <a:rPr lang="ar-JO" sz="2400" dirty="0">
                <a:effectLst>
                  <a:outerShdw blurRad="38100" dist="38100" dir="2700000" algn="tl">
                    <a:srgbClr val="000000">
                      <a:alpha val="43137"/>
                    </a:srgbClr>
                  </a:outerShdw>
                </a:effectLst>
                <a:latin typeface="Simplified Arabic" panose="02020603050405020304" pitchFamily="18" charset="-78"/>
                <a:cs typeface="Simplified Arabic" panose="02020603050405020304" pitchFamily="18" charset="-78"/>
              </a:rPr>
              <a:t>وكثر من علومهم </a:t>
            </a:r>
            <a:r>
              <a:rPr lang="ar-JO" sz="2400" dirty="0">
                <a:effectLst>
                  <a:outerShdw blurRad="38100" dist="38100" dir="2700000" algn="tl">
                    <a:srgbClr val="000000">
                      <a:alpha val="43137"/>
                    </a:srgbClr>
                  </a:outerShdw>
                </a:effectLst>
                <a:highlight>
                  <a:srgbClr val="FFFF00"/>
                </a:highlight>
                <a:latin typeface="Simplified Arabic" panose="02020603050405020304" pitchFamily="18" charset="-78"/>
                <a:cs typeface="Simplified Arabic" panose="02020603050405020304" pitchFamily="18" charset="-78"/>
              </a:rPr>
              <a:t>انتقل إلى فارس </a:t>
            </a:r>
            <a:r>
              <a:rPr lang="ar-JO" sz="2400" dirty="0">
                <a:effectLst>
                  <a:outerShdw blurRad="38100" dist="38100" dir="2700000" algn="tl">
                    <a:srgbClr val="000000">
                      <a:alpha val="43137"/>
                    </a:srgbClr>
                  </a:outerShdw>
                </a:effectLst>
                <a:latin typeface="Simplified Arabic" panose="02020603050405020304" pitchFamily="18" charset="-78"/>
                <a:cs typeface="Simplified Arabic" panose="02020603050405020304" pitchFamily="18" charset="-78"/>
              </a:rPr>
              <a:t>بحكم العلاقات التجارية بين الطرفين قبل الإسلام وفي هذا السياق يذكر ان كسرى قد </a:t>
            </a:r>
            <a:r>
              <a:rPr lang="ar-JO" sz="2400" dirty="0">
                <a:effectLst>
                  <a:outerShdw blurRad="38100" dist="38100" dir="2700000" algn="tl">
                    <a:srgbClr val="000000">
                      <a:alpha val="43137"/>
                    </a:srgbClr>
                  </a:outerShdw>
                </a:effectLst>
                <a:highlight>
                  <a:srgbClr val="FFFF00"/>
                </a:highlight>
                <a:latin typeface="Simplified Arabic" panose="02020603050405020304" pitchFamily="18" charset="-78"/>
                <a:cs typeface="Simplified Arabic" panose="02020603050405020304" pitchFamily="18" charset="-78"/>
              </a:rPr>
              <a:t>أرسل طبيبه </a:t>
            </a:r>
            <a:r>
              <a:rPr lang="ar-JO" sz="2400" dirty="0" err="1">
                <a:effectLst>
                  <a:outerShdw blurRad="38100" dist="38100" dir="2700000" algn="tl">
                    <a:srgbClr val="000000">
                      <a:alpha val="43137"/>
                    </a:srgbClr>
                  </a:outerShdw>
                </a:effectLst>
                <a:highlight>
                  <a:srgbClr val="FFFF00"/>
                </a:highlight>
                <a:latin typeface="Simplified Arabic" panose="02020603050405020304" pitchFamily="18" charset="-78"/>
                <a:cs typeface="Simplified Arabic" panose="02020603050405020304" pitchFamily="18" charset="-78"/>
              </a:rPr>
              <a:t>برزويه</a:t>
            </a:r>
            <a:r>
              <a:rPr lang="ar-JO" sz="2400" dirty="0">
                <a:effectLst>
                  <a:outerShdw blurRad="38100" dist="38100" dir="2700000" algn="tl">
                    <a:srgbClr val="000000">
                      <a:alpha val="43137"/>
                    </a:srgbClr>
                  </a:outerShdw>
                </a:effectLst>
                <a:highlight>
                  <a:srgbClr val="FFFF00"/>
                </a:highlight>
                <a:latin typeface="Simplified Arabic" panose="02020603050405020304" pitchFamily="18" charset="-78"/>
                <a:cs typeface="Simplified Arabic" panose="02020603050405020304" pitchFamily="18" charset="-78"/>
              </a:rPr>
              <a:t> إلى الهند لاستحضار كتب الطب فعاد بالكثير</a:t>
            </a:r>
            <a:r>
              <a:rPr lang="ar-JO" sz="2400" dirty="0">
                <a:effectLst>
                  <a:outerShdw blurRad="38100" dist="38100" dir="2700000" algn="tl">
                    <a:srgbClr val="000000">
                      <a:alpha val="43137"/>
                    </a:srgbClr>
                  </a:outerShdw>
                </a:effectLst>
                <a:latin typeface="Simplified Arabic" panose="02020603050405020304" pitchFamily="18" charset="-78"/>
                <a:cs typeface="Simplified Arabic" panose="02020603050405020304" pitchFamily="18" charset="-78"/>
              </a:rPr>
              <a:t>.</a:t>
            </a:r>
          </a:p>
          <a:p>
            <a:pPr marL="0" indent="0" algn="r" rtl="1">
              <a:lnSpc>
                <a:spcPct val="150000"/>
              </a:lnSpc>
              <a:defRPr/>
            </a:pPr>
            <a:endParaRPr lang="ar-JO" sz="2400" dirty="0">
              <a:effectLst>
                <a:outerShdw blurRad="38100" dist="38100" dir="2700000" algn="tl">
                  <a:srgbClr val="000000">
                    <a:alpha val="43137"/>
                  </a:srgbClr>
                </a:outerShdw>
              </a:effectLst>
              <a:latin typeface="Simplified Arabic" panose="02020603050405020304" pitchFamily="18" charset="-78"/>
              <a:cs typeface="Simplified Arabic" panose="02020603050405020304" pitchFamily="18" charset="-78"/>
            </a:endParaRPr>
          </a:p>
          <a:p>
            <a:pPr marL="0" indent="0" algn="r" rtl="1">
              <a:lnSpc>
                <a:spcPct val="150000"/>
              </a:lnSpc>
              <a:defRPr/>
            </a:pPr>
            <a:endParaRPr lang="ar-JO" sz="2400" dirty="0">
              <a:effectLst>
                <a:outerShdw blurRad="38100" dist="38100" dir="2700000" algn="tl">
                  <a:srgbClr val="000000">
                    <a:alpha val="43137"/>
                  </a:srgbClr>
                </a:outerShdw>
              </a:effectLst>
              <a:latin typeface="Simplified Arabic" panose="02020603050405020304" pitchFamily="18" charset="-78"/>
              <a:cs typeface="Simplified Arabic" panose="02020603050405020304" pitchFamily="18" charset="-78"/>
            </a:endParaRPr>
          </a:p>
          <a:p>
            <a:pPr marL="0" indent="0" algn="r" rtl="1">
              <a:lnSpc>
                <a:spcPct val="150000"/>
              </a:lnSpc>
              <a:defRPr/>
            </a:pPr>
            <a:endParaRPr lang="ar-JO" sz="2400" dirty="0">
              <a:effectLst>
                <a:outerShdw blurRad="38100" dist="38100" dir="2700000" algn="tl">
                  <a:srgbClr val="000000">
                    <a:alpha val="43137"/>
                  </a:srgbClr>
                </a:outerShdw>
              </a:effectLst>
              <a:latin typeface="Simplified Arabic" panose="02020603050405020304" pitchFamily="18" charset="-78"/>
              <a:cs typeface="Simplified Arabic" panose="02020603050405020304" pitchFamily="18" charset="-78"/>
            </a:endParaRPr>
          </a:p>
          <a:p>
            <a:pPr marL="0" indent="0" algn="r" rtl="1">
              <a:lnSpc>
                <a:spcPct val="150000"/>
              </a:lnSpc>
              <a:defRPr/>
            </a:pPr>
            <a:endParaRPr lang="ar-JO" sz="2400" dirty="0">
              <a:effectLst>
                <a:outerShdw blurRad="38100" dist="38100" dir="2700000" algn="tl">
                  <a:srgbClr val="000000">
                    <a:alpha val="43137"/>
                  </a:srgbClr>
                </a:outerShdw>
              </a:effectLst>
              <a:latin typeface="Simplified Arabic" panose="02020603050405020304" pitchFamily="18" charset="-78"/>
              <a:cs typeface="Simplified Arabic" panose="02020603050405020304" pitchFamily="18" charset="-78"/>
            </a:endParaRPr>
          </a:p>
          <a:p>
            <a:pPr marL="0" indent="0" algn="r" rtl="1">
              <a:lnSpc>
                <a:spcPct val="150000"/>
              </a:lnSpc>
              <a:defRPr/>
            </a:pPr>
            <a:endParaRPr lang="ar-JO" sz="2400" dirty="0">
              <a:effectLst>
                <a:outerShdw blurRad="38100" dist="38100" dir="2700000" algn="tl">
                  <a:srgbClr val="000000">
                    <a:alpha val="43137"/>
                  </a:srgbClr>
                </a:outerShdw>
              </a:effectLst>
              <a:latin typeface="Simplified Arabic" panose="02020603050405020304" pitchFamily="18" charset="-78"/>
              <a:cs typeface="Simplified Arabic" panose="02020603050405020304" pitchFamily="18" charset="-78"/>
            </a:endParaRPr>
          </a:p>
          <a:p>
            <a:pPr marL="0" indent="0" algn="r" rtl="1">
              <a:lnSpc>
                <a:spcPct val="150000"/>
              </a:lnSpc>
              <a:defRPr/>
            </a:pPr>
            <a:endParaRPr lang="ar-JO" sz="2400" dirty="0">
              <a:effectLst>
                <a:outerShdw blurRad="38100" dist="38100" dir="2700000" algn="tl">
                  <a:srgbClr val="000000">
                    <a:alpha val="43137"/>
                  </a:srgbClr>
                </a:outerShdw>
              </a:effectLst>
              <a:latin typeface="Simplified Arabic" panose="02020603050405020304" pitchFamily="18" charset="-78"/>
              <a:cs typeface="Simplified Arabic" panose="02020603050405020304" pitchFamily="18" charset="-78"/>
            </a:endParaRPr>
          </a:p>
          <a:p>
            <a:pPr marL="0" indent="0" algn="r" rtl="1">
              <a:lnSpc>
                <a:spcPct val="150000"/>
              </a:lnSpc>
              <a:defRPr/>
            </a:pPr>
            <a:endParaRPr lang="ar-JO" sz="2400" dirty="0">
              <a:effectLst>
                <a:outerShdw blurRad="38100" dist="38100" dir="2700000" algn="tl">
                  <a:srgbClr val="000000">
                    <a:alpha val="43137"/>
                  </a:srgbClr>
                </a:outerShdw>
              </a:effectLst>
              <a:latin typeface="Simplified Arabic" panose="02020603050405020304" pitchFamily="18" charset="-78"/>
              <a:cs typeface="Simplified Arabic" panose="02020603050405020304" pitchFamily="18" charset="-78"/>
            </a:endParaRPr>
          </a:p>
        </p:txBody>
      </p:sp>
      <p:pic>
        <p:nvPicPr>
          <p:cNvPr id="4" name="Picture 3">
            <a:extLst>
              <a:ext uri="{FF2B5EF4-FFF2-40B4-BE49-F238E27FC236}">
                <a16:creationId xmlns:a16="http://schemas.microsoft.com/office/drawing/2014/main" id="{A6FE8B8F-FD2D-4D13-8A1D-79A8C47BAA9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71600" y="3068960"/>
            <a:ext cx="7632848" cy="3312368"/>
          </a:xfrm>
          <a:prstGeom prst="rect">
            <a:avLst/>
          </a:prstGeom>
        </p:spPr>
      </p:pic>
    </p:spTree>
    <p:extLst>
      <p:ext uri="{BB962C8B-B14F-4D97-AF65-F5344CB8AC3E}">
        <p14:creationId xmlns:p14="http://schemas.microsoft.com/office/powerpoint/2010/main" val="235042365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5362" name="Picture 2" descr="نتيجة بحث الصور عن بوصلة واوروبا"/>
          <p:cNvPicPr>
            <a:picLocks noChangeAspect="1" noChangeArrowheads="1"/>
          </p:cNvPicPr>
          <p:nvPr/>
        </p:nvPicPr>
        <p:blipFill>
          <a:blip r:embed="rId2" cstate="print">
            <a:extLst>
              <a:ext uri="{BEBA8EAE-BF5A-486C-A8C5-ECC9F3942E4B}">
                <a14:imgProps xmlns:a14="http://schemas.microsoft.com/office/drawing/2010/main">
                  <a14:imgLayer r:embed="rId3">
                    <a14:imgEffect>
                      <a14:brightnessContrast bright="-20000" contrast="20000"/>
                    </a14:imgEffect>
                  </a14:imgLayer>
                </a14:imgProps>
              </a:ext>
              <a:ext uri="{28A0092B-C50C-407E-A947-70E740481C1C}">
                <a14:useLocalDpi xmlns:a14="http://schemas.microsoft.com/office/drawing/2010/main" val="0"/>
              </a:ext>
            </a:extLst>
          </a:blip>
          <a:srcRect/>
          <a:stretch>
            <a:fillRect/>
          </a:stretch>
        </p:blipFill>
        <p:spPr bwMode="auto">
          <a:xfrm>
            <a:off x="395536" y="4281976"/>
            <a:ext cx="8136904" cy="2550465"/>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p:cNvSpPr>
            <a:spLocks noGrp="1"/>
          </p:cNvSpPr>
          <p:nvPr>
            <p:ph sz="quarter" idx="13"/>
          </p:nvPr>
        </p:nvSpPr>
        <p:spPr>
          <a:xfrm>
            <a:off x="755576" y="188640"/>
            <a:ext cx="8229600" cy="4970834"/>
          </a:xfrm>
        </p:spPr>
        <p:txBody>
          <a:bodyPr>
            <a:noAutofit/>
          </a:bodyPr>
          <a:lstStyle/>
          <a:p>
            <a:pPr marL="0" indent="0" algn="r" rtl="1">
              <a:lnSpc>
                <a:spcPct val="150000"/>
              </a:lnSpc>
              <a:defRPr/>
            </a:pPr>
            <a:r>
              <a:rPr lang="ar-SA" u="sng" dirty="0">
                <a:solidFill>
                  <a:srgbClr val="FF0000"/>
                </a:solidFill>
                <a:effectLst>
                  <a:outerShdw blurRad="38100" dist="38100" dir="2700000" algn="tl">
                    <a:srgbClr val="000000">
                      <a:alpha val="43137"/>
                    </a:srgbClr>
                  </a:outerShdw>
                </a:effectLst>
                <a:latin typeface="Simplified Arabic" panose="02020603050405020304" pitchFamily="18" charset="-78"/>
                <a:cs typeface="Simplified Arabic" panose="02020603050405020304" pitchFamily="18" charset="-78"/>
              </a:rPr>
              <a:t>ثالثا: اثر الحضارة العربية الإسلامية في قيام النهضة الاوروبية الحديثة : </a:t>
            </a:r>
            <a:endParaRPr lang="en-US" dirty="0">
              <a:solidFill>
                <a:srgbClr val="FF0000"/>
              </a:solidFill>
              <a:effectLst>
                <a:outerShdw blurRad="38100" dist="38100" dir="2700000" algn="tl">
                  <a:srgbClr val="000000">
                    <a:alpha val="43137"/>
                  </a:srgbClr>
                </a:outerShdw>
              </a:effectLst>
              <a:latin typeface="Simplified Arabic" panose="02020603050405020304" pitchFamily="18" charset="-78"/>
              <a:cs typeface="Simplified Arabic" panose="02020603050405020304" pitchFamily="18" charset="-78"/>
            </a:endParaRPr>
          </a:p>
          <a:p>
            <a:pPr marL="0" indent="0" algn="r" rtl="1">
              <a:lnSpc>
                <a:spcPct val="150000"/>
              </a:lnSpc>
              <a:defRPr/>
            </a:pPr>
            <a:r>
              <a:rPr lang="ar-SA" sz="1600" dirty="0">
                <a:effectLst>
                  <a:outerShdw blurRad="38100" dist="38100" dir="2700000" algn="tl">
                    <a:srgbClr val="000000">
                      <a:alpha val="43137"/>
                    </a:srgbClr>
                  </a:outerShdw>
                </a:effectLst>
                <a:latin typeface="Simplified Arabic" panose="02020603050405020304" pitchFamily="18" charset="-78"/>
                <a:cs typeface="Simplified Arabic" panose="02020603050405020304" pitchFamily="18" charset="-78"/>
              </a:rPr>
              <a:t>تعددت قنوات الاتصال بين العالم الإسلامي والغرب الأوروبي </a:t>
            </a:r>
            <a:r>
              <a:rPr lang="ar-SA" sz="1600" dirty="0">
                <a:effectLst>
                  <a:outerShdw blurRad="38100" dist="38100" dir="2700000" algn="tl">
                    <a:srgbClr val="000000">
                      <a:alpha val="43137"/>
                    </a:srgbClr>
                  </a:outerShdw>
                </a:effectLst>
                <a:highlight>
                  <a:srgbClr val="FFFF00"/>
                </a:highlight>
                <a:latin typeface="Simplified Arabic" panose="02020603050405020304" pitchFamily="18" charset="-78"/>
                <a:cs typeface="Simplified Arabic" panose="02020603050405020304" pitchFamily="18" charset="-78"/>
              </a:rPr>
              <a:t>وبفضل العلماء العرب والمسلمين </a:t>
            </a:r>
            <a:r>
              <a:rPr lang="ar-SA" sz="1600" dirty="0">
                <a:effectLst>
                  <a:outerShdw blurRad="38100" dist="38100" dir="2700000" algn="tl">
                    <a:srgbClr val="000000">
                      <a:alpha val="43137"/>
                    </a:srgbClr>
                  </a:outerShdw>
                </a:effectLst>
                <a:latin typeface="Simplified Arabic" panose="02020603050405020304" pitchFamily="18" charset="-78"/>
                <a:cs typeface="Simplified Arabic" panose="02020603050405020304" pitchFamily="18" charset="-78"/>
              </a:rPr>
              <a:t>نقل التراث القديم المصري والآشوري والبابلي والصيني والإغريقي إلى اللغة العربية التي كانت لغة ثقافة وعلم . وإلى جانب العلوم النظرية التي أثرت في اوروبا سارت المعارف العملية الإسلامية كالصناعة والزراعة . </a:t>
            </a:r>
            <a:endParaRPr lang="en-US" sz="1600" dirty="0">
              <a:effectLst>
                <a:outerShdw blurRad="38100" dist="38100" dir="2700000" algn="tl">
                  <a:srgbClr val="000000">
                    <a:alpha val="43137"/>
                  </a:srgbClr>
                </a:outerShdw>
              </a:effectLst>
              <a:latin typeface="Simplified Arabic" panose="02020603050405020304" pitchFamily="18" charset="-78"/>
              <a:cs typeface="Simplified Arabic" panose="02020603050405020304" pitchFamily="18" charset="-78"/>
            </a:endParaRPr>
          </a:p>
          <a:p>
            <a:pPr marL="0" indent="0" algn="r" rtl="1">
              <a:lnSpc>
                <a:spcPct val="150000"/>
              </a:lnSpc>
              <a:defRPr/>
            </a:pPr>
            <a:r>
              <a:rPr lang="ar-SA" sz="1600" dirty="0">
                <a:effectLst>
                  <a:outerShdw blurRad="38100" dist="38100" dir="2700000" algn="tl">
                    <a:srgbClr val="000000">
                      <a:alpha val="43137"/>
                    </a:srgbClr>
                  </a:outerShdw>
                </a:effectLst>
                <a:latin typeface="Simplified Arabic" panose="02020603050405020304" pitchFamily="18" charset="-78"/>
                <a:cs typeface="Simplified Arabic" panose="02020603050405020304" pitchFamily="18" charset="-78"/>
              </a:rPr>
              <a:t>وقد وصلت الحضارة الإسلامية أوجها في العصر العباسي الأول الذي كان منارة إسلامية في العلوم والآداب ونقل المعارف والبحث والتنقيب والإبداع والابتكار وترجع هذه النهضة الثقافية </a:t>
            </a:r>
          </a:p>
          <a:p>
            <a:pPr marL="0" indent="0" algn="r" rtl="1">
              <a:lnSpc>
                <a:spcPct val="150000"/>
              </a:lnSpc>
              <a:defRPr/>
            </a:pPr>
            <a:r>
              <a:rPr lang="ar-SA" sz="1600" dirty="0">
                <a:effectLst>
                  <a:outerShdw blurRad="38100" dist="38100" dir="2700000" algn="tl">
                    <a:srgbClr val="000000">
                      <a:alpha val="43137"/>
                    </a:srgbClr>
                  </a:outerShdw>
                </a:effectLst>
                <a:latin typeface="Simplified Arabic" panose="02020603050405020304" pitchFamily="18" charset="-78"/>
                <a:cs typeface="Simplified Arabic" panose="02020603050405020304" pitchFamily="18" charset="-78"/>
              </a:rPr>
              <a:t>لعدة اسباب أهمها : </a:t>
            </a:r>
          </a:p>
          <a:p>
            <a:pPr marL="0" indent="0" algn="r" rtl="1">
              <a:lnSpc>
                <a:spcPct val="150000"/>
              </a:lnSpc>
              <a:defRPr/>
            </a:pPr>
            <a:r>
              <a:rPr lang="ar-SA" sz="1600" dirty="0">
                <a:effectLst>
                  <a:outerShdw blurRad="38100" dist="38100" dir="2700000" algn="tl">
                    <a:srgbClr val="000000">
                      <a:alpha val="43137"/>
                    </a:srgbClr>
                  </a:outerShdw>
                </a:effectLst>
                <a:latin typeface="Simplified Arabic" panose="02020603050405020304" pitchFamily="18" charset="-78"/>
                <a:cs typeface="Simplified Arabic" panose="02020603050405020304" pitchFamily="18" charset="-78"/>
              </a:rPr>
              <a:t> قيام الخلفاء العباسيين - </a:t>
            </a:r>
            <a:r>
              <a:rPr lang="ar-SA" sz="1600" dirty="0">
                <a:effectLst>
                  <a:outerShdw blurRad="38100" dist="38100" dir="2700000" algn="tl">
                    <a:srgbClr val="000000">
                      <a:alpha val="43137"/>
                    </a:srgbClr>
                  </a:outerShdw>
                </a:effectLst>
                <a:highlight>
                  <a:srgbClr val="FFFF00"/>
                </a:highlight>
                <a:latin typeface="Simplified Arabic" panose="02020603050405020304" pitchFamily="18" charset="-78"/>
                <a:cs typeface="Simplified Arabic" panose="02020603050405020304" pitchFamily="18" charset="-78"/>
              </a:rPr>
              <a:t>المنصور وهارون الرشيد والخليفة المأمون- </a:t>
            </a:r>
            <a:r>
              <a:rPr lang="ar-SA" sz="1600" dirty="0">
                <a:effectLst>
                  <a:outerShdw blurRad="38100" dist="38100" dir="2700000" algn="tl">
                    <a:srgbClr val="000000">
                      <a:alpha val="43137"/>
                    </a:srgbClr>
                  </a:outerShdw>
                </a:effectLst>
                <a:latin typeface="Simplified Arabic" panose="02020603050405020304" pitchFamily="18" charset="-78"/>
                <a:cs typeface="Simplified Arabic" panose="02020603050405020304" pitchFamily="18" charset="-78"/>
              </a:rPr>
              <a:t>بتشجيع الأعاجم الذين نشئوا عند العرب ، كما حظي أهل الذمة من ذوي المواهب بعنايتهم لإبراز مقدرتهم العلمية وظهرت الحاجة إلى الاستفادة من العلوم </a:t>
            </a:r>
            <a:endParaRPr lang="ar-JO" sz="1600" dirty="0">
              <a:effectLst>
                <a:outerShdw blurRad="38100" dist="38100" dir="2700000" algn="tl">
                  <a:srgbClr val="000000">
                    <a:alpha val="43137"/>
                  </a:srgbClr>
                </a:outerShdw>
              </a:effectLst>
              <a:latin typeface="Simplified Arabic" panose="02020603050405020304" pitchFamily="18" charset="-78"/>
              <a:cs typeface="Simplified Arabic" panose="02020603050405020304" pitchFamily="18" charset="-78"/>
            </a:endParaRPr>
          </a:p>
        </p:txBody>
      </p:sp>
    </p:spTree>
  </p:cSld>
  <p:clrMapOvr>
    <a:masterClrMapping/>
  </p:clrMapOvr>
  <mc:AlternateContent xmlns:mc="http://schemas.openxmlformats.org/markup-compatibility/2006" xmlns:p14="http://schemas.microsoft.com/office/powerpoint/2010/main">
    <mc:Choice Requires="p14">
      <p:transition spd="slow" p14:dur="4000">
        <p14:vortex/>
      </p:transition>
    </mc:Choice>
    <mc:Fallback xmlns="">
      <p:transition spd="slow">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Content Placeholder 1"/>
          <p:cNvSpPr>
            <a:spLocks noGrp="1"/>
          </p:cNvSpPr>
          <p:nvPr>
            <p:ph sz="quarter" idx="13"/>
          </p:nvPr>
        </p:nvSpPr>
        <p:spPr>
          <a:xfrm>
            <a:off x="611560" y="188640"/>
            <a:ext cx="8229600" cy="4897139"/>
          </a:xfrm>
        </p:spPr>
        <p:txBody>
          <a:bodyPr wrap="square" numCol="1" anchor="t" anchorCtr="0" compatLnSpc="1">
            <a:prstTxWarp prst="textNoShape">
              <a:avLst/>
            </a:prstTxWarp>
            <a:normAutofit/>
          </a:bodyPr>
          <a:lstStyle/>
          <a:p>
            <a:pPr marL="0" indent="0" algn="r" rtl="1">
              <a:defRPr/>
            </a:pPr>
            <a:r>
              <a:rPr lang="ar-SA" sz="2400" b="1" dirty="0">
                <a:effectLst>
                  <a:outerShdw blurRad="38100" dist="38100" dir="2700000" algn="tl">
                    <a:srgbClr val="000000">
                      <a:alpha val="43137"/>
                    </a:srgbClr>
                  </a:outerShdw>
                </a:effectLst>
                <a:latin typeface="Simplified Arabic" panose="02020603050405020304" pitchFamily="18" charset="-78"/>
                <a:cs typeface="Simplified Arabic" panose="02020603050405020304" pitchFamily="18" charset="-78"/>
              </a:rPr>
              <a:t>وكانت </a:t>
            </a:r>
            <a:r>
              <a:rPr lang="ar-SA" sz="2400" b="1" dirty="0">
                <a:effectLst>
                  <a:outerShdw blurRad="38100" dist="38100" dir="2700000" algn="tl">
                    <a:srgbClr val="000000">
                      <a:alpha val="43137"/>
                    </a:srgbClr>
                  </a:outerShdw>
                </a:effectLst>
                <a:highlight>
                  <a:srgbClr val="C0C0C0"/>
                </a:highlight>
                <a:latin typeface="Simplified Arabic" panose="02020603050405020304" pitchFamily="18" charset="-78"/>
                <a:cs typeface="Simplified Arabic" panose="02020603050405020304" pitchFamily="18" charset="-78"/>
              </a:rPr>
              <a:t>الحركة العلمية </a:t>
            </a:r>
            <a:r>
              <a:rPr lang="ar-SA" sz="2400" b="1" dirty="0">
                <a:effectLst>
                  <a:outerShdw blurRad="38100" dist="38100" dir="2700000" algn="tl">
                    <a:srgbClr val="000000">
                      <a:alpha val="43137"/>
                    </a:srgbClr>
                  </a:outerShdw>
                </a:effectLst>
                <a:latin typeface="Simplified Arabic" panose="02020603050405020304" pitchFamily="18" charset="-78"/>
                <a:cs typeface="Simplified Arabic" panose="02020603050405020304" pitchFamily="18" charset="-78"/>
              </a:rPr>
              <a:t>تتمثل في ثلاثة جوانب هي: </a:t>
            </a:r>
            <a:r>
              <a:rPr lang="ar-JO" sz="2400" b="1" dirty="0">
                <a:effectLst>
                  <a:outerShdw blurRad="38100" dist="38100" dir="2700000" algn="tl">
                    <a:srgbClr val="000000">
                      <a:alpha val="43137"/>
                    </a:srgbClr>
                  </a:outerShdw>
                </a:effectLst>
                <a:latin typeface="Simplified Arabic" panose="02020603050405020304" pitchFamily="18" charset="-78"/>
                <a:cs typeface="Simplified Arabic" panose="02020603050405020304" pitchFamily="18" charset="-78"/>
              </a:rPr>
              <a:t>ملامح تطور الحركة العلمية في الدولة الإسلامية :</a:t>
            </a:r>
          </a:p>
          <a:p>
            <a:pPr marL="0" indent="0" algn="r" rtl="1">
              <a:defRPr/>
            </a:pPr>
            <a:r>
              <a:rPr lang="ar-SA" b="1" dirty="0">
                <a:effectLst>
                  <a:outerShdw blurRad="38100" dist="38100" dir="2700000" algn="tl">
                    <a:srgbClr val="000000">
                      <a:alpha val="43137"/>
                    </a:srgbClr>
                  </a:outerShdw>
                </a:effectLst>
                <a:highlight>
                  <a:srgbClr val="00FFFF"/>
                </a:highlight>
                <a:latin typeface="Simplified Arabic" panose="02020603050405020304" pitchFamily="18" charset="-78"/>
                <a:cs typeface="Simplified Arabic" panose="02020603050405020304" pitchFamily="18" charset="-78"/>
              </a:rPr>
              <a:t>حركة التصنيف </a:t>
            </a:r>
            <a:r>
              <a:rPr lang="ar-SA" b="1" dirty="0">
                <a:effectLst>
                  <a:outerShdw blurRad="38100" dist="38100" dir="2700000" algn="tl">
                    <a:srgbClr val="000000">
                      <a:alpha val="43137"/>
                    </a:srgbClr>
                  </a:outerShdw>
                </a:effectLst>
                <a:highlight>
                  <a:srgbClr val="FFFF00"/>
                </a:highlight>
                <a:latin typeface="Simplified Arabic" panose="02020603050405020304" pitchFamily="18" charset="-78"/>
                <a:cs typeface="Simplified Arabic" panose="02020603050405020304" pitchFamily="18" charset="-78"/>
              </a:rPr>
              <a:t>وتنظيم العلوم الإسلامية </a:t>
            </a:r>
            <a:r>
              <a:rPr lang="ar-SA" b="1" dirty="0">
                <a:effectLst>
                  <a:outerShdw blurRad="38100" dist="38100" dir="2700000" algn="tl">
                    <a:srgbClr val="000000">
                      <a:alpha val="43137"/>
                    </a:srgbClr>
                  </a:outerShdw>
                </a:effectLst>
                <a:highlight>
                  <a:srgbClr val="00FF00"/>
                </a:highlight>
                <a:latin typeface="Simplified Arabic" panose="02020603050405020304" pitchFamily="18" charset="-78"/>
                <a:cs typeface="Simplified Arabic" panose="02020603050405020304" pitchFamily="18" charset="-78"/>
              </a:rPr>
              <a:t>والترجمة عن اللغات</a:t>
            </a:r>
            <a:r>
              <a:rPr lang="ar-SA" b="1" dirty="0">
                <a:effectLst>
                  <a:outerShdw blurRad="38100" dist="38100" dir="2700000" algn="tl">
                    <a:srgbClr val="000000">
                      <a:alpha val="43137"/>
                    </a:srgbClr>
                  </a:outerShdw>
                </a:effectLst>
                <a:latin typeface="Simplified Arabic" panose="02020603050405020304" pitchFamily="18" charset="-78"/>
                <a:cs typeface="Simplified Arabic" panose="02020603050405020304" pitchFamily="18" charset="-78"/>
              </a:rPr>
              <a:t>.</a:t>
            </a:r>
            <a:endParaRPr lang="en-US" b="1" dirty="0">
              <a:effectLst>
                <a:outerShdw blurRad="38100" dist="38100" dir="2700000" algn="tl">
                  <a:srgbClr val="000000">
                    <a:alpha val="43137"/>
                  </a:srgbClr>
                </a:outerShdw>
              </a:effectLst>
              <a:latin typeface="Simplified Arabic" panose="02020603050405020304" pitchFamily="18" charset="-78"/>
              <a:cs typeface="Simplified Arabic" panose="02020603050405020304" pitchFamily="18" charset="-78"/>
            </a:endParaRPr>
          </a:p>
          <a:p>
            <a:pPr marL="0" indent="0" algn="r" rtl="1">
              <a:defRPr/>
            </a:pPr>
            <a:r>
              <a:rPr lang="ar-SA" b="1" dirty="0">
                <a:effectLst>
                  <a:outerShdw blurRad="38100" dist="38100" dir="2700000" algn="tl">
                    <a:srgbClr val="000000">
                      <a:alpha val="43137"/>
                    </a:srgbClr>
                  </a:outerShdw>
                </a:effectLst>
                <a:latin typeface="Simplified Arabic" panose="02020603050405020304" pitchFamily="18" charset="-78"/>
                <a:cs typeface="Simplified Arabic" panose="02020603050405020304" pitchFamily="18" charset="-78"/>
              </a:rPr>
              <a:t>1- حركة التصنيف: يرجع الفضل في التصنيف إلى الخليفة العباسي أبي جعفر المنصور الذي أشرف على العلماء. ومرت حركة التصنيف بثلاث مراحل وهي </a:t>
            </a:r>
            <a:r>
              <a:rPr lang="ar-SA" b="1" dirty="0">
                <a:effectLst>
                  <a:outerShdw blurRad="38100" dist="38100" dir="2700000" algn="tl">
                    <a:srgbClr val="000000">
                      <a:alpha val="43137"/>
                    </a:srgbClr>
                  </a:outerShdw>
                </a:effectLst>
                <a:highlight>
                  <a:srgbClr val="FFFF00"/>
                </a:highlight>
                <a:latin typeface="Simplified Arabic" panose="02020603050405020304" pitchFamily="18" charset="-78"/>
                <a:cs typeface="Simplified Arabic" panose="02020603050405020304" pitchFamily="18" charset="-78"/>
              </a:rPr>
              <a:t>التقييد</a:t>
            </a:r>
            <a:r>
              <a:rPr lang="ar-SA" b="1" dirty="0">
                <a:effectLst>
                  <a:outerShdw blurRad="38100" dist="38100" dir="2700000" algn="tl">
                    <a:srgbClr val="000000">
                      <a:alpha val="43137"/>
                    </a:srgbClr>
                  </a:outerShdw>
                </a:effectLst>
                <a:latin typeface="Simplified Arabic" panose="02020603050405020304" pitchFamily="18" charset="-78"/>
                <a:cs typeface="Simplified Arabic" panose="02020603050405020304" pitchFamily="18" charset="-78"/>
              </a:rPr>
              <a:t> و</a:t>
            </a:r>
            <a:r>
              <a:rPr lang="ar-SA" b="1" dirty="0">
                <a:effectLst>
                  <a:outerShdw blurRad="38100" dist="38100" dir="2700000" algn="tl">
                    <a:srgbClr val="000000">
                      <a:alpha val="43137"/>
                    </a:srgbClr>
                  </a:outerShdw>
                </a:effectLst>
                <a:highlight>
                  <a:srgbClr val="FFFF00"/>
                </a:highlight>
                <a:latin typeface="Simplified Arabic" panose="02020603050405020304" pitchFamily="18" charset="-78"/>
                <a:cs typeface="Simplified Arabic" panose="02020603050405020304" pitchFamily="18" charset="-78"/>
              </a:rPr>
              <a:t>التدوين</a:t>
            </a:r>
            <a:r>
              <a:rPr lang="ar-SA" b="1" dirty="0">
                <a:effectLst>
                  <a:outerShdw blurRad="38100" dist="38100" dir="2700000" algn="tl">
                    <a:srgbClr val="000000">
                      <a:alpha val="43137"/>
                    </a:srgbClr>
                  </a:outerShdw>
                </a:effectLst>
                <a:latin typeface="Simplified Arabic" panose="02020603050405020304" pitchFamily="18" charset="-78"/>
                <a:cs typeface="Simplified Arabic" panose="02020603050405020304" pitchFamily="18" charset="-78"/>
              </a:rPr>
              <a:t> ثم</a:t>
            </a:r>
            <a:r>
              <a:rPr lang="ar-SA" b="1" dirty="0">
                <a:effectLst>
                  <a:outerShdw blurRad="38100" dist="38100" dir="2700000" algn="tl">
                    <a:srgbClr val="000000">
                      <a:alpha val="43137"/>
                    </a:srgbClr>
                  </a:outerShdw>
                </a:effectLst>
                <a:highlight>
                  <a:srgbClr val="FFFF00"/>
                </a:highlight>
                <a:latin typeface="Simplified Arabic" panose="02020603050405020304" pitchFamily="18" charset="-78"/>
                <a:cs typeface="Simplified Arabic" panose="02020603050405020304" pitchFamily="18" charset="-78"/>
              </a:rPr>
              <a:t> التصنيف</a:t>
            </a:r>
            <a:r>
              <a:rPr lang="ar-SA" b="1" dirty="0">
                <a:effectLst>
                  <a:outerShdw blurRad="38100" dist="38100" dir="2700000" algn="tl">
                    <a:srgbClr val="000000">
                      <a:alpha val="43137"/>
                    </a:srgbClr>
                  </a:outerShdw>
                </a:effectLst>
                <a:latin typeface="Simplified Arabic" panose="02020603050405020304" pitchFamily="18" charset="-78"/>
                <a:cs typeface="Simplified Arabic" panose="02020603050405020304" pitchFamily="18" charset="-78"/>
              </a:rPr>
              <a:t>. ومن اشهر المصنفين: </a:t>
            </a:r>
            <a:endParaRPr lang="en-US" b="1" dirty="0">
              <a:effectLst>
                <a:outerShdw blurRad="38100" dist="38100" dir="2700000" algn="tl">
                  <a:srgbClr val="000000">
                    <a:alpha val="43137"/>
                  </a:srgbClr>
                </a:outerShdw>
              </a:effectLst>
              <a:latin typeface="Simplified Arabic" panose="02020603050405020304" pitchFamily="18" charset="-78"/>
              <a:cs typeface="Simplified Arabic" panose="02020603050405020304" pitchFamily="18" charset="-78"/>
            </a:endParaRPr>
          </a:p>
          <a:p>
            <a:pPr marL="0" indent="0" algn="r" rtl="1">
              <a:defRPr/>
            </a:pPr>
            <a:r>
              <a:rPr lang="ar-SA" b="1" dirty="0">
                <a:effectLst>
                  <a:outerShdw blurRad="38100" dist="38100" dir="2700000" algn="tl">
                    <a:srgbClr val="000000">
                      <a:alpha val="43137"/>
                    </a:srgbClr>
                  </a:outerShdw>
                </a:effectLst>
                <a:latin typeface="Simplified Arabic" panose="02020603050405020304" pitchFamily="18" charset="-78"/>
                <a:cs typeface="Simplified Arabic" panose="02020603050405020304" pitchFamily="18" charset="-78"/>
              </a:rPr>
              <a:t>الإمام مالك الذي ألفّ الموطأ. </a:t>
            </a:r>
            <a:endParaRPr lang="en-US" b="1" dirty="0">
              <a:effectLst>
                <a:outerShdw blurRad="38100" dist="38100" dir="2700000" algn="tl">
                  <a:srgbClr val="000000">
                    <a:alpha val="43137"/>
                  </a:srgbClr>
                </a:outerShdw>
              </a:effectLst>
              <a:latin typeface="Simplified Arabic" panose="02020603050405020304" pitchFamily="18" charset="-78"/>
              <a:cs typeface="Simplified Arabic" panose="02020603050405020304" pitchFamily="18" charset="-78"/>
            </a:endParaRPr>
          </a:p>
          <a:p>
            <a:pPr marL="0" indent="0" algn="r" rtl="1">
              <a:defRPr/>
            </a:pPr>
            <a:r>
              <a:rPr lang="ar-SA" b="1" dirty="0">
                <a:effectLst>
                  <a:outerShdw blurRad="38100" dist="38100" dir="2700000" algn="tl">
                    <a:srgbClr val="000000">
                      <a:alpha val="43137"/>
                    </a:srgbClr>
                  </a:outerShdw>
                </a:effectLst>
                <a:latin typeface="Simplified Arabic" panose="02020603050405020304" pitchFamily="18" charset="-78"/>
                <a:cs typeface="Simplified Arabic" panose="02020603050405020304" pitchFamily="18" charset="-78"/>
              </a:rPr>
              <a:t>ابن اسحق الذي ألّف في سيرة الرسول صلى الله عليه وسلم.</a:t>
            </a:r>
            <a:r>
              <a:rPr lang="ar-JO" b="1" dirty="0">
                <a:effectLst>
                  <a:outerShdw blurRad="38100" dist="38100" dir="2700000" algn="tl">
                    <a:srgbClr val="000000">
                      <a:alpha val="43137"/>
                    </a:srgbClr>
                  </a:outerShdw>
                </a:effectLst>
                <a:latin typeface="Simplified Arabic" panose="02020603050405020304" pitchFamily="18" charset="-78"/>
                <a:cs typeface="Simplified Arabic" panose="02020603050405020304" pitchFamily="18" charset="-78"/>
              </a:rPr>
              <a:t> </a:t>
            </a:r>
          </a:p>
          <a:p>
            <a:pPr marL="0" indent="0" algn="r" rtl="1">
              <a:defRPr/>
            </a:pPr>
            <a:r>
              <a:rPr lang="ar-SA" b="1" dirty="0">
                <a:effectLst>
                  <a:outerShdw blurRad="38100" dist="38100" dir="2700000" algn="tl">
                    <a:srgbClr val="000000">
                      <a:alpha val="43137"/>
                    </a:srgbClr>
                  </a:outerShdw>
                </a:effectLst>
                <a:latin typeface="Simplified Arabic" panose="02020603050405020304" pitchFamily="18" charset="-78"/>
                <a:cs typeface="Simplified Arabic" panose="02020603050405020304" pitchFamily="18" charset="-78"/>
              </a:rPr>
              <a:t>  ابو حنيفة الذي صنف الفقه والرأي. </a:t>
            </a:r>
            <a:endParaRPr lang="ar-JO" b="1" dirty="0">
              <a:effectLst>
                <a:outerShdw blurRad="38100" dist="38100" dir="2700000" algn="tl">
                  <a:srgbClr val="000000">
                    <a:alpha val="43137"/>
                  </a:srgbClr>
                </a:outerShdw>
              </a:effectLst>
              <a:latin typeface="Simplified Arabic" panose="02020603050405020304" pitchFamily="18" charset="-78"/>
              <a:cs typeface="Simplified Arabic" panose="02020603050405020304" pitchFamily="18" charset="-78"/>
            </a:endParaRPr>
          </a:p>
          <a:p>
            <a:pPr marL="0" indent="0" algn="r" rtl="1">
              <a:defRPr/>
            </a:pPr>
            <a:endParaRPr lang="ar-JO" b="1" dirty="0">
              <a:effectLst>
                <a:outerShdw blurRad="38100" dist="38100" dir="2700000" algn="tl">
                  <a:srgbClr val="000000">
                    <a:alpha val="43137"/>
                  </a:srgbClr>
                </a:outerShdw>
              </a:effectLst>
              <a:latin typeface="Simplified Arabic" panose="02020603050405020304" pitchFamily="18" charset="-78"/>
              <a:cs typeface="Simplified Arabic" panose="02020603050405020304" pitchFamily="18" charset="-78"/>
            </a:endParaRPr>
          </a:p>
          <a:p>
            <a:pPr marL="0" indent="0" algn="r" rtl="1">
              <a:buNone/>
              <a:defRPr/>
            </a:pPr>
            <a:endParaRPr lang="en-US" b="1" dirty="0">
              <a:effectLst>
                <a:outerShdw blurRad="38100" dist="38100" dir="2700000" algn="tl">
                  <a:srgbClr val="000000">
                    <a:alpha val="43137"/>
                  </a:srgbClr>
                </a:outerShdw>
              </a:effectLst>
              <a:latin typeface="Simplified Arabic" panose="02020603050405020304" pitchFamily="18" charset="-78"/>
              <a:cs typeface="Simplified Arabic" panose="02020603050405020304" pitchFamily="18" charset="-78"/>
            </a:endParaRPr>
          </a:p>
        </p:txBody>
      </p:sp>
      <p:pic>
        <p:nvPicPr>
          <p:cNvPr id="4" name="Picture 3">
            <a:extLst>
              <a:ext uri="{FF2B5EF4-FFF2-40B4-BE49-F238E27FC236}">
                <a16:creationId xmlns:a16="http://schemas.microsoft.com/office/drawing/2014/main" id="{57239C86-7DFB-469C-AA6E-E77F4339812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15616" y="3429000"/>
            <a:ext cx="6624736" cy="2808312"/>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4000">
        <p14:vortex/>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AutoShape 2" descr="نتيجة بحث الصور عن الحضارة الاسلامية"/>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 name="AutoShape 4" descr="نتيجة بحث الصور عن الحضارة الاسلامية"/>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 name="AutoShape 6" descr="نتيجة بحث الصور عن الحضارة الاسلامية"/>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 name="AutoShape 8" descr="https://tipyan.com/wp-content/uploads/2019/01/op15-islamic-empire.jpg"/>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 name="Content Placeholder 1"/>
          <p:cNvSpPr txBox="1">
            <a:spLocks/>
          </p:cNvSpPr>
          <p:nvPr/>
        </p:nvSpPr>
        <p:spPr>
          <a:xfrm>
            <a:off x="612775" y="160337"/>
            <a:ext cx="8229600" cy="6537325"/>
          </a:xfrm>
          <a:prstGeom prst="rect">
            <a:avLst/>
          </a:prstGeom>
          <a:blipFill>
            <a:blip r:embed="rId2"/>
            <a:tile tx="0" ty="0" sx="100000" sy="100000" flip="none" algn="tl"/>
          </a:blipFill>
        </p:spPr>
        <p:txBody>
          <a:bodyPr vert="horz" wrap="square" lIns="91440" tIns="45720" rIns="91440" bIns="45720" numCol="1" rtlCol="0" anchor="t" anchorCtr="0" compatLnSpc="1">
            <a:prstTxWarp prst="textNoShape">
              <a:avLst/>
            </a:prstTxWarp>
            <a:noAutofit/>
          </a:bodyPr>
          <a:lstStyle>
            <a:lvl1pPr marL="342900" indent="-342900" algn="r" rtl="1" eaLnBrk="0" fontAlgn="base" hangingPunct="0">
              <a:spcBef>
                <a:spcPts val="600"/>
              </a:spcBef>
              <a:spcAft>
                <a:spcPct val="0"/>
              </a:spcAft>
              <a:buClr>
                <a:schemeClr val="accent1"/>
              </a:buClr>
              <a:defRPr sz="2000" kern="1200" spc="30">
                <a:solidFill>
                  <a:schemeClr val="tx1"/>
                </a:solidFill>
                <a:latin typeface="+mn-lt"/>
                <a:ea typeface="+mn-ea"/>
                <a:cs typeface="Tahoma" pitchFamily="34" charset="0"/>
              </a:defRPr>
            </a:lvl1pPr>
            <a:lvl2pPr marL="742950" indent="-285750" algn="r" rtl="1" eaLnBrk="0" fontAlgn="base" hangingPunct="0">
              <a:spcBef>
                <a:spcPts val="1200"/>
              </a:spcBef>
              <a:spcAft>
                <a:spcPct val="0"/>
              </a:spcAft>
              <a:buClr>
                <a:schemeClr val="accent1"/>
              </a:buClr>
              <a:defRPr kern="1200">
                <a:solidFill>
                  <a:schemeClr val="tx2"/>
                </a:solidFill>
                <a:latin typeface="+mn-lt"/>
                <a:ea typeface="+mn-ea"/>
                <a:cs typeface="Tahoma" pitchFamily="34" charset="0"/>
              </a:defRPr>
            </a:lvl2pPr>
            <a:lvl3pPr marL="1143000" indent="-228600" algn="r" rtl="1" eaLnBrk="0" fontAlgn="base" hangingPunct="0">
              <a:spcBef>
                <a:spcPts val="1200"/>
              </a:spcBef>
              <a:spcAft>
                <a:spcPct val="0"/>
              </a:spcAft>
              <a:buClr>
                <a:schemeClr val="accent1"/>
              </a:buClr>
              <a:defRPr sz="1600" kern="1200">
                <a:solidFill>
                  <a:schemeClr val="tx1"/>
                </a:solidFill>
                <a:latin typeface="+mn-lt"/>
                <a:ea typeface="+mn-ea"/>
                <a:cs typeface="Tahoma" pitchFamily="34" charset="0"/>
              </a:defRPr>
            </a:lvl3pPr>
            <a:lvl4pPr marL="1600200" indent="-228600" algn="r" rtl="1" eaLnBrk="0" fontAlgn="base" hangingPunct="0">
              <a:spcBef>
                <a:spcPts val="1200"/>
              </a:spcBef>
              <a:spcAft>
                <a:spcPct val="0"/>
              </a:spcAft>
              <a:buClr>
                <a:schemeClr val="accent1"/>
              </a:buClr>
              <a:defRPr sz="1400" kern="1200">
                <a:solidFill>
                  <a:schemeClr val="tx2"/>
                </a:solidFill>
                <a:latin typeface="+mn-lt"/>
                <a:ea typeface="+mn-ea"/>
                <a:cs typeface="Tahoma" pitchFamily="34" charset="0"/>
              </a:defRPr>
            </a:lvl4pPr>
            <a:lvl5pPr marL="2057400" indent="-228600" algn="r" rtl="1" eaLnBrk="0" fontAlgn="base" hangingPunct="0">
              <a:spcBef>
                <a:spcPts val="1200"/>
              </a:spcBef>
              <a:spcAft>
                <a:spcPct val="0"/>
              </a:spcAft>
              <a:buClr>
                <a:schemeClr val="accent1"/>
              </a:buClr>
              <a:defRPr sz="1400" kern="1200">
                <a:solidFill>
                  <a:schemeClr val="tx1"/>
                </a:solidFill>
                <a:latin typeface="+mn-lt"/>
                <a:ea typeface="+mn-ea"/>
                <a:cs typeface="Tahoma" pitchFamily="34" charset="0"/>
              </a:defRPr>
            </a:lvl5pPr>
            <a:lvl6pPr marL="0" indent="0" algn="r" defTabSz="914400" rtl="1" eaLnBrk="1" latinLnBrk="0" hangingPunct="1">
              <a:lnSpc>
                <a:spcPct val="100000"/>
              </a:lnSpc>
              <a:spcBef>
                <a:spcPts val="1200"/>
              </a:spcBef>
              <a:buFont typeface="Arial" pitchFamily="34" charset="0"/>
              <a:buNone/>
              <a:defRPr sz="1400" kern="1200">
                <a:solidFill>
                  <a:schemeClr val="tx2"/>
                </a:solidFill>
                <a:latin typeface="+mn-lt"/>
                <a:ea typeface="+mn-ea"/>
                <a:cs typeface="+mn-cs"/>
              </a:defRPr>
            </a:lvl6pPr>
            <a:lvl7pPr marL="0" indent="0" algn="r" defTabSz="914400" rtl="1" eaLnBrk="1" latinLnBrk="0" hangingPunct="1">
              <a:lnSpc>
                <a:spcPct val="100000"/>
              </a:lnSpc>
              <a:spcBef>
                <a:spcPts val="1200"/>
              </a:spcBef>
              <a:buFont typeface="Arial" pitchFamily="34" charset="0"/>
              <a:buNone/>
              <a:defRPr sz="1400" kern="1200">
                <a:solidFill>
                  <a:schemeClr val="tx1"/>
                </a:solidFill>
                <a:latin typeface="+mn-lt"/>
                <a:ea typeface="+mn-ea"/>
                <a:cs typeface="+mn-cs"/>
              </a:defRPr>
            </a:lvl7pPr>
            <a:lvl8pPr marL="0" indent="0" algn="r" defTabSz="914400" rtl="1" eaLnBrk="1" latinLnBrk="0" hangingPunct="1">
              <a:lnSpc>
                <a:spcPct val="100000"/>
              </a:lnSpc>
              <a:spcBef>
                <a:spcPts val="1200"/>
              </a:spcBef>
              <a:buFont typeface="Arial" pitchFamily="34" charset="0"/>
              <a:buNone/>
              <a:defRPr sz="1400" kern="1200">
                <a:solidFill>
                  <a:schemeClr val="tx2"/>
                </a:solidFill>
                <a:latin typeface="+mn-lt"/>
                <a:ea typeface="+mn-ea"/>
                <a:cs typeface="+mn-cs"/>
              </a:defRPr>
            </a:lvl8pPr>
            <a:lvl9pPr marL="0" indent="0" algn="r" defTabSz="914400" rtl="1" eaLnBrk="1" latinLnBrk="0" hangingPunct="1">
              <a:lnSpc>
                <a:spcPct val="100000"/>
              </a:lnSpc>
              <a:spcBef>
                <a:spcPts val="1200"/>
              </a:spcBef>
              <a:buFont typeface="Arial" pitchFamily="34" charset="0"/>
              <a:buNone/>
              <a:defRPr sz="1400" kern="1200">
                <a:solidFill>
                  <a:schemeClr val="tx1"/>
                </a:solidFill>
                <a:latin typeface="+mn-lt"/>
                <a:ea typeface="+mn-ea"/>
                <a:cs typeface="+mn-cs"/>
              </a:defRPr>
            </a:lvl9pPr>
          </a:lstStyle>
          <a:p>
            <a:pPr marL="0" indent="0">
              <a:lnSpc>
                <a:spcPct val="250000"/>
              </a:lnSpc>
              <a:defRPr/>
            </a:pPr>
            <a:r>
              <a:rPr lang="ar-SA" b="1" dirty="0">
                <a:solidFill>
                  <a:srgbClr val="FF0000"/>
                </a:solidFill>
                <a:effectLst>
                  <a:outerShdw blurRad="38100" dist="38100" dir="2700000" algn="tl">
                    <a:srgbClr val="000000">
                      <a:alpha val="43137"/>
                    </a:srgbClr>
                  </a:outerShdw>
                </a:effectLst>
                <a:latin typeface="Simplified Arabic" panose="02020603050405020304" pitchFamily="18" charset="-78"/>
                <a:cs typeface="Simplified Arabic" panose="02020603050405020304" pitchFamily="18" charset="-78"/>
              </a:rPr>
              <a:t>اولاً : في</a:t>
            </a:r>
            <a:r>
              <a:rPr lang="ar-SA" b="1" dirty="0">
                <a:solidFill>
                  <a:srgbClr val="FF0000"/>
                </a:solidFill>
                <a:effectLst>
                  <a:outerShdw blurRad="38100" dist="38100" dir="2700000" algn="tl">
                    <a:srgbClr val="000000">
                      <a:alpha val="43137"/>
                    </a:srgbClr>
                  </a:outerShdw>
                </a:effectLst>
                <a:highlight>
                  <a:srgbClr val="FFFF00"/>
                </a:highlight>
                <a:latin typeface="Simplified Arabic" panose="02020603050405020304" pitchFamily="18" charset="-78"/>
                <a:cs typeface="Simplified Arabic" panose="02020603050405020304" pitchFamily="18" charset="-78"/>
              </a:rPr>
              <a:t> مفهوم </a:t>
            </a:r>
            <a:r>
              <a:rPr lang="ar-SA" b="1" dirty="0">
                <a:solidFill>
                  <a:srgbClr val="FF0000"/>
                </a:solidFill>
                <a:effectLst>
                  <a:outerShdw blurRad="38100" dist="38100" dir="2700000" algn="tl">
                    <a:srgbClr val="000000">
                      <a:alpha val="43137"/>
                    </a:srgbClr>
                  </a:outerShdw>
                </a:effectLst>
                <a:latin typeface="Simplified Arabic" panose="02020603050405020304" pitchFamily="18" charset="-78"/>
                <a:cs typeface="Simplified Arabic" panose="02020603050405020304" pitchFamily="18" charset="-78"/>
              </a:rPr>
              <a:t>وخصائص و</a:t>
            </a:r>
            <a:r>
              <a:rPr lang="ar-SA" b="1" dirty="0">
                <a:solidFill>
                  <a:srgbClr val="FF0000"/>
                </a:solidFill>
                <a:effectLst>
                  <a:outerShdw blurRad="38100" dist="38100" dir="2700000" algn="tl">
                    <a:srgbClr val="000000">
                      <a:alpha val="43137"/>
                    </a:srgbClr>
                  </a:outerShdw>
                </a:effectLst>
                <a:highlight>
                  <a:srgbClr val="00FF00"/>
                </a:highlight>
                <a:latin typeface="Simplified Arabic" panose="02020603050405020304" pitchFamily="18" charset="-78"/>
                <a:cs typeface="Simplified Arabic" panose="02020603050405020304" pitchFamily="18" charset="-78"/>
              </a:rPr>
              <a:t>مقومات</a:t>
            </a:r>
            <a:r>
              <a:rPr lang="ar-SA" b="1" dirty="0">
                <a:solidFill>
                  <a:srgbClr val="FF0000"/>
                </a:solidFill>
                <a:effectLst>
                  <a:outerShdw blurRad="38100" dist="38100" dir="2700000" algn="tl">
                    <a:srgbClr val="000000">
                      <a:alpha val="43137"/>
                    </a:srgbClr>
                  </a:outerShdw>
                </a:effectLst>
                <a:latin typeface="Simplified Arabic" panose="02020603050405020304" pitchFamily="18" charset="-78"/>
                <a:cs typeface="Simplified Arabic" panose="02020603050405020304" pitchFamily="18" charset="-78"/>
              </a:rPr>
              <a:t> الحضارة العربية الإسلامية : </a:t>
            </a:r>
            <a:endParaRPr lang="en-US" b="1" dirty="0">
              <a:solidFill>
                <a:srgbClr val="FF0000"/>
              </a:solidFill>
              <a:effectLst>
                <a:outerShdw blurRad="38100" dist="38100" dir="2700000" algn="tl">
                  <a:srgbClr val="000000">
                    <a:alpha val="43137"/>
                  </a:srgbClr>
                </a:outerShdw>
              </a:effectLst>
              <a:latin typeface="Simplified Arabic" panose="02020603050405020304" pitchFamily="18" charset="-78"/>
              <a:cs typeface="Simplified Arabic" panose="02020603050405020304" pitchFamily="18" charset="-78"/>
            </a:endParaRPr>
          </a:p>
          <a:p>
            <a:pPr marL="0" indent="0">
              <a:lnSpc>
                <a:spcPct val="250000"/>
              </a:lnSpc>
              <a:defRPr/>
            </a:pPr>
            <a:r>
              <a:rPr lang="ar-JO" sz="1800" dirty="0">
                <a:effectLst>
                  <a:outerShdw blurRad="38100" dist="38100" dir="2700000" algn="tl">
                    <a:srgbClr val="000000">
                      <a:alpha val="43137"/>
                    </a:srgbClr>
                  </a:outerShdw>
                </a:effectLst>
                <a:latin typeface="Simplified Arabic" panose="02020603050405020304" pitchFamily="18" charset="-78"/>
                <a:cs typeface="Simplified Arabic" panose="02020603050405020304" pitchFamily="18" charset="-78"/>
              </a:rPr>
              <a:t>تمتعت الحضارة العربية الإسلامية بخصوصية مكنتها من الازدهار والاستمرار والتأثير في تاريخ الانسانية فهي: حصيلة الموروث الحضاري العربي </a:t>
            </a:r>
            <a:r>
              <a:rPr lang="ar-JO" sz="1800" dirty="0">
                <a:effectLst>
                  <a:outerShdw blurRad="38100" dist="38100" dir="2700000" algn="tl">
                    <a:srgbClr val="000000">
                      <a:alpha val="43137"/>
                    </a:srgbClr>
                  </a:outerShdw>
                </a:effectLst>
                <a:highlight>
                  <a:srgbClr val="FFFF00"/>
                </a:highlight>
                <a:latin typeface="Simplified Arabic" panose="02020603050405020304" pitchFamily="18" charset="-78"/>
                <a:cs typeface="Simplified Arabic" panose="02020603050405020304" pitchFamily="18" charset="-78"/>
              </a:rPr>
              <a:t>ممزوجاً بالإسلام </a:t>
            </a:r>
            <a:r>
              <a:rPr lang="ar-JO" sz="1800" dirty="0">
                <a:effectLst>
                  <a:outerShdw blurRad="38100" dist="38100" dir="2700000" algn="tl">
                    <a:srgbClr val="000000">
                      <a:alpha val="43137"/>
                    </a:srgbClr>
                  </a:outerShdw>
                </a:effectLst>
                <a:latin typeface="Simplified Arabic" panose="02020603050405020304" pitchFamily="18" charset="-78"/>
                <a:cs typeface="Simplified Arabic" panose="02020603050405020304" pitchFamily="18" charset="-78"/>
              </a:rPr>
              <a:t>بما فيه من </a:t>
            </a:r>
            <a:r>
              <a:rPr lang="ar-JO" sz="1800" dirty="0">
                <a:effectLst>
                  <a:outerShdw blurRad="38100" dist="38100" dir="2700000" algn="tl">
                    <a:srgbClr val="000000">
                      <a:alpha val="43137"/>
                    </a:srgbClr>
                  </a:outerShdw>
                </a:effectLst>
                <a:highlight>
                  <a:srgbClr val="FFFF00"/>
                </a:highlight>
                <a:latin typeface="Simplified Arabic" panose="02020603050405020304" pitchFamily="18" charset="-78"/>
                <a:cs typeface="Simplified Arabic" panose="02020603050405020304" pitchFamily="18" charset="-78"/>
              </a:rPr>
              <a:t>نظم وشرائع </a:t>
            </a:r>
            <a:r>
              <a:rPr lang="ar-JO" sz="1800" dirty="0">
                <a:effectLst>
                  <a:outerShdw blurRad="38100" dist="38100" dir="2700000" algn="tl">
                    <a:srgbClr val="000000">
                      <a:alpha val="43137"/>
                    </a:srgbClr>
                  </a:outerShdw>
                </a:effectLst>
                <a:latin typeface="Simplified Arabic" panose="02020603050405020304" pitchFamily="18" charset="-78"/>
                <a:cs typeface="Simplified Arabic" panose="02020603050405020304" pitchFamily="18" charset="-78"/>
              </a:rPr>
              <a:t>وفيها التقت نتاج </a:t>
            </a:r>
            <a:r>
              <a:rPr lang="ar-JO" sz="1800" dirty="0">
                <a:effectLst>
                  <a:outerShdw blurRad="38100" dist="38100" dir="2700000" algn="tl">
                    <a:srgbClr val="000000">
                      <a:alpha val="43137"/>
                    </a:srgbClr>
                  </a:outerShdw>
                </a:effectLst>
                <a:highlight>
                  <a:srgbClr val="FFFF00"/>
                </a:highlight>
                <a:latin typeface="Simplified Arabic" panose="02020603050405020304" pitchFamily="18" charset="-78"/>
                <a:cs typeface="Simplified Arabic" panose="02020603050405020304" pitchFamily="18" charset="-78"/>
              </a:rPr>
              <a:t>الحضارات الأخرى</a:t>
            </a:r>
            <a:r>
              <a:rPr lang="ar-JO" sz="1800" dirty="0">
                <a:effectLst>
                  <a:outerShdw blurRad="38100" dist="38100" dir="2700000" algn="tl">
                    <a:srgbClr val="000000">
                      <a:alpha val="43137"/>
                    </a:srgbClr>
                  </a:outerShdw>
                </a:effectLst>
                <a:latin typeface="Simplified Arabic" panose="02020603050405020304" pitchFamily="18" charset="-78"/>
                <a:cs typeface="Simplified Arabic" panose="02020603050405020304" pitchFamily="18" charset="-78"/>
              </a:rPr>
              <a:t>؛ فهي الحضارة التي ظهرت بظهور الإسلام وتطورت بتطور الدولة العربية الإسلامية، وهي: نتاج أصيل للمنظور العربي الإسلامي</a:t>
            </a:r>
            <a:r>
              <a:rPr lang="en-US" sz="1800" dirty="0">
                <a:effectLst>
                  <a:outerShdw blurRad="38100" dist="38100" dir="2700000" algn="tl">
                    <a:srgbClr val="000000">
                      <a:alpha val="43137"/>
                    </a:srgbClr>
                  </a:outerShdw>
                </a:effectLst>
                <a:latin typeface="Simplified Arabic" panose="02020603050405020304" pitchFamily="18" charset="-78"/>
                <a:cs typeface="Simplified Arabic" panose="02020603050405020304" pitchFamily="18" charset="-78"/>
              </a:rPr>
              <a:t>  </a:t>
            </a:r>
            <a:r>
              <a:rPr lang="ar-SA" sz="1800" dirty="0">
                <a:effectLst>
                  <a:outerShdw blurRad="38100" dist="38100" dir="2700000" algn="tl">
                    <a:srgbClr val="000000">
                      <a:alpha val="43137"/>
                    </a:srgbClr>
                  </a:outerShdw>
                </a:effectLst>
                <a:latin typeface="Simplified Arabic" panose="02020603050405020304" pitchFamily="18" charset="-78"/>
                <a:cs typeface="Simplified Arabic" panose="02020603050405020304" pitchFamily="18" charset="-78"/>
              </a:rPr>
              <a:t>امتزجت فيه الحضارات والثقافات </a:t>
            </a:r>
            <a:endParaRPr lang="en-US" sz="1800" dirty="0">
              <a:effectLst>
                <a:outerShdw blurRad="38100" dist="38100" dir="2700000" algn="tl">
                  <a:srgbClr val="000000">
                    <a:alpha val="43137"/>
                  </a:srgbClr>
                </a:outerShdw>
              </a:effectLst>
              <a:latin typeface="Simplified Arabic" panose="02020603050405020304" pitchFamily="18" charset="-78"/>
              <a:cs typeface="Simplified Arabic" panose="02020603050405020304" pitchFamily="18" charset="-78"/>
            </a:endParaRPr>
          </a:p>
          <a:p>
            <a:pPr marL="0" indent="0">
              <a:lnSpc>
                <a:spcPct val="250000"/>
              </a:lnSpc>
              <a:defRPr/>
            </a:pPr>
            <a:r>
              <a:rPr lang="ar-JO" sz="1800" dirty="0">
                <a:effectLst>
                  <a:outerShdw blurRad="38100" dist="38100" dir="2700000" algn="tl">
                    <a:srgbClr val="000000">
                      <a:alpha val="43137"/>
                    </a:srgbClr>
                  </a:outerShdw>
                </a:effectLst>
                <a:latin typeface="Simplified Arabic" panose="02020603050405020304" pitchFamily="18" charset="-78"/>
                <a:cs typeface="Simplified Arabic" panose="02020603050405020304" pitchFamily="18" charset="-78"/>
              </a:rPr>
              <a:t>فالحضارة العربية الإسلامية: هي إرث مشترك بين جميع الشعوب التي انضوت تحت لوائها، فلا يستطيع العرب، الفرس، الترك، الأفغان، الأمازيغ...الخ، أن يقولوا إنها حضارتهم، فالجميع ساهم في هذا الصرح الكبير، بعيدة كل البعد عن النظرة الفوقية والاستعلائية.</a:t>
            </a:r>
          </a:p>
          <a:p>
            <a:pPr marL="0" indent="0">
              <a:lnSpc>
                <a:spcPct val="250000"/>
              </a:lnSpc>
              <a:defRPr/>
            </a:pPr>
            <a:r>
              <a:rPr lang="ar-JO" sz="1600" b="1" dirty="0">
                <a:effectLst>
                  <a:outerShdw blurRad="38100" dist="38100" dir="2700000" algn="tl">
                    <a:srgbClr val="000000">
                      <a:alpha val="43137"/>
                    </a:srgbClr>
                  </a:outerShdw>
                </a:effectLst>
                <a:cs typeface="PT Bold Heading" panose="02010400000000000000" pitchFamily="2" charset="-78"/>
              </a:rPr>
              <a:t>                                                                                                               </a:t>
            </a:r>
          </a:p>
        </p:txBody>
      </p:sp>
      <p:pic>
        <p:nvPicPr>
          <p:cNvPr id="2" name="صورة 6">
            <a:extLst>
              <a:ext uri="{FF2B5EF4-FFF2-40B4-BE49-F238E27FC236}">
                <a16:creationId xmlns:a16="http://schemas.microsoft.com/office/drawing/2014/main" id="{D83B9E9C-EAA9-4A37-90B4-CBBBA07E70A4}"/>
              </a:ext>
            </a:extLst>
          </p:cNvPr>
          <p:cNvPicPr>
            <a:picLocks noChangeAspect="1"/>
          </p:cNvPicPr>
          <p:nvPr/>
        </p:nvPicPr>
        <p:blipFill>
          <a:blip r:embed="rId3" cstate="print">
            <a:extLst>
              <a:ext uri="{BEBA8EAE-BF5A-486C-A8C5-ECC9F3942E4B}">
                <a14:imgProps xmlns:a14="http://schemas.microsoft.com/office/drawing/2010/main">
                  <a14:imgLayer r:embed="rId4">
                    <a14:imgEffect>
                      <a14:artisticGlowDiffused/>
                    </a14:imgEffect>
                    <a14:imgEffect>
                      <a14:colorTemperature colorTemp="8800"/>
                    </a14:imgEffect>
                    <a14:imgEffect>
                      <a14:brightnessContrast bright="-40000" contrast="20000"/>
                    </a14:imgEffect>
                  </a14:imgLayer>
                </a14:imgProps>
              </a:ext>
              <a:ext uri="{28A0092B-C50C-407E-A947-70E740481C1C}">
                <a14:useLocalDpi xmlns:a14="http://schemas.microsoft.com/office/drawing/2010/main" val="0"/>
              </a:ext>
            </a:extLst>
          </a:blip>
          <a:stretch>
            <a:fillRect/>
          </a:stretch>
        </p:blipFill>
        <p:spPr>
          <a:xfrm>
            <a:off x="107505" y="5229200"/>
            <a:ext cx="3468882" cy="1584176"/>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4000">
        <p14:vortex/>
      </p:transition>
    </mc:Choice>
    <mc:Fallback xmlns="">
      <p:transitio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581E2E9B-3D42-45A4-8535-0881B3F1F9A3}"/>
              </a:ext>
            </a:extLst>
          </p:cNvPr>
          <p:cNvSpPr txBox="1"/>
          <p:nvPr/>
        </p:nvSpPr>
        <p:spPr>
          <a:xfrm>
            <a:off x="179512" y="836712"/>
            <a:ext cx="8100392" cy="6851106"/>
          </a:xfrm>
          <a:prstGeom prst="rect">
            <a:avLst/>
          </a:prstGeom>
          <a:noFill/>
        </p:spPr>
        <p:txBody>
          <a:bodyPr wrap="square">
            <a:spAutoFit/>
          </a:bodyPr>
          <a:lstStyle/>
          <a:p>
            <a:pPr marL="0" indent="0" algn="r" rtl="1">
              <a:defRPr/>
            </a:pPr>
            <a:r>
              <a:rPr lang="ar-SA" b="1" dirty="0">
                <a:effectLst>
                  <a:outerShdw blurRad="38100" dist="38100" dir="2700000" algn="tl">
                    <a:srgbClr val="000000">
                      <a:alpha val="43137"/>
                    </a:srgbClr>
                  </a:outerShdw>
                </a:effectLst>
                <a:latin typeface="Simplified Arabic" panose="02020603050405020304" pitchFamily="18" charset="-78"/>
                <a:cs typeface="Simplified Arabic" panose="02020603050405020304" pitchFamily="18" charset="-78"/>
              </a:rPr>
              <a:t>2-تنظيم العلوم الإسلامية : </a:t>
            </a:r>
            <a:r>
              <a:rPr lang="ar-JO" b="1" dirty="0">
                <a:effectLst>
                  <a:outerShdw blurRad="38100" dist="38100" dir="2700000" algn="tl">
                    <a:srgbClr val="000000">
                      <a:alpha val="43137"/>
                    </a:srgbClr>
                  </a:outerShdw>
                </a:effectLst>
                <a:latin typeface="Simplified Arabic" panose="02020603050405020304" pitchFamily="18" charset="-78"/>
                <a:cs typeface="Simplified Arabic" panose="02020603050405020304" pitchFamily="18" charset="-78"/>
              </a:rPr>
              <a:t>( العلوم الإسلامية : هي العلوم التي ترتبط بالقرآن الكريم والسنة النبوية وتشمل : علم التفسير – علم القراءات – علم الجرح والتعديل (علم الحديث)- علم الفقه - التاريخ</a:t>
            </a:r>
          </a:p>
          <a:p>
            <a:pPr marL="0" indent="0" algn="r" rtl="1">
              <a:defRPr/>
            </a:pPr>
            <a:r>
              <a:rPr lang="ar-JO" b="1" dirty="0">
                <a:effectLst>
                  <a:outerShdw blurRad="38100" dist="38100" dir="2700000" algn="tl">
                    <a:srgbClr val="000000">
                      <a:alpha val="43137"/>
                    </a:srgbClr>
                  </a:outerShdw>
                </a:effectLst>
                <a:highlight>
                  <a:srgbClr val="FFFF00"/>
                </a:highlight>
                <a:latin typeface="Simplified Arabic" panose="02020603050405020304" pitchFamily="18" charset="-78"/>
                <a:cs typeface="Simplified Arabic" panose="02020603050405020304" pitchFamily="18" charset="-78"/>
              </a:rPr>
              <a:t>أسباب نشأة العلوم الإسلامية : </a:t>
            </a:r>
          </a:p>
          <a:p>
            <a:pPr marL="0" indent="0" algn="r" rtl="1">
              <a:defRPr/>
            </a:pPr>
            <a:r>
              <a:rPr lang="ar-SA" b="1" dirty="0">
                <a:effectLst>
                  <a:outerShdw blurRad="38100" dist="38100" dir="2700000" algn="tl">
                    <a:srgbClr val="000000">
                      <a:alpha val="43137"/>
                    </a:srgbClr>
                  </a:outerShdw>
                </a:effectLst>
                <a:latin typeface="Simplified Arabic" panose="02020603050405020304" pitchFamily="18" charset="-78"/>
                <a:cs typeface="Simplified Arabic" panose="02020603050405020304" pitchFamily="18" charset="-78"/>
              </a:rPr>
              <a:t>وصلت العلوم الإسلامية دقة عالية من التنظيم في العصر العباسي الأول حيث بدأت </a:t>
            </a:r>
            <a:endParaRPr lang="ar-JO" b="1" dirty="0">
              <a:effectLst>
                <a:outerShdw blurRad="38100" dist="38100" dir="2700000" algn="tl">
                  <a:srgbClr val="000000">
                    <a:alpha val="43137"/>
                  </a:srgbClr>
                </a:outerShdw>
              </a:effectLst>
              <a:latin typeface="Simplified Arabic" panose="02020603050405020304" pitchFamily="18" charset="-78"/>
              <a:cs typeface="Simplified Arabic" panose="02020603050405020304" pitchFamily="18" charset="-78"/>
            </a:endParaRPr>
          </a:p>
          <a:p>
            <a:pPr marL="0" indent="0" algn="r" rtl="1">
              <a:defRPr/>
            </a:pPr>
            <a:r>
              <a:rPr lang="ar-JO" b="1" dirty="0">
                <a:effectLst>
                  <a:outerShdw blurRad="38100" dist="38100" dir="2700000" algn="tl">
                    <a:srgbClr val="000000">
                      <a:alpha val="43137"/>
                    </a:srgbClr>
                  </a:outerShdw>
                </a:effectLst>
                <a:latin typeface="Simplified Arabic" panose="02020603050405020304" pitchFamily="18" charset="-78"/>
                <a:cs typeface="Simplified Arabic" panose="02020603050405020304" pitchFamily="18" charset="-78"/>
              </a:rPr>
              <a:t>أ. </a:t>
            </a:r>
            <a:r>
              <a:rPr lang="ar-SA" b="1" dirty="0">
                <a:effectLst>
                  <a:outerShdw blurRad="38100" dist="38100" dir="2700000" algn="tl">
                    <a:srgbClr val="000000">
                      <a:alpha val="43137"/>
                    </a:srgbClr>
                  </a:outerShdw>
                </a:effectLst>
                <a:highlight>
                  <a:srgbClr val="FFFF00"/>
                </a:highlight>
                <a:latin typeface="Simplified Arabic" panose="02020603050405020304" pitchFamily="18" charset="-78"/>
                <a:cs typeface="Simplified Arabic" panose="02020603050405020304" pitchFamily="18" charset="-78"/>
              </a:rPr>
              <a:t>نتيجة الرغبة في فهم التنزيل</a:t>
            </a:r>
            <a:r>
              <a:rPr lang="ar-JO" b="1" dirty="0">
                <a:effectLst>
                  <a:outerShdw blurRad="38100" dist="38100" dir="2700000" algn="tl">
                    <a:srgbClr val="000000">
                      <a:alpha val="43137"/>
                    </a:srgbClr>
                  </a:outerShdw>
                </a:effectLst>
                <a:highlight>
                  <a:srgbClr val="FFFF00"/>
                </a:highlight>
                <a:latin typeface="Simplified Arabic" panose="02020603050405020304" pitchFamily="18" charset="-78"/>
                <a:cs typeface="Simplified Arabic" panose="02020603050405020304" pitchFamily="18" charset="-78"/>
              </a:rPr>
              <a:t>.</a:t>
            </a:r>
          </a:p>
          <a:p>
            <a:pPr marL="0" indent="0" algn="r" rtl="1">
              <a:defRPr/>
            </a:pPr>
            <a:r>
              <a:rPr lang="ar-JO" b="1" dirty="0">
                <a:effectLst>
                  <a:outerShdw blurRad="38100" dist="38100" dir="2700000" algn="tl">
                    <a:srgbClr val="000000">
                      <a:alpha val="43137"/>
                    </a:srgbClr>
                  </a:outerShdw>
                </a:effectLst>
                <a:latin typeface="Simplified Arabic" panose="02020603050405020304" pitchFamily="18" charset="-78"/>
                <a:cs typeface="Simplified Arabic" panose="02020603050405020304" pitchFamily="18" charset="-78"/>
              </a:rPr>
              <a:t>ب. </a:t>
            </a:r>
            <a:r>
              <a:rPr lang="ar-SA" b="1" dirty="0">
                <a:effectLst>
                  <a:outerShdw blurRad="38100" dist="38100" dir="2700000" algn="tl">
                    <a:srgbClr val="000000">
                      <a:alpha val="43137"/>
                    </a:srgbClr>
                  </a:outerShdw>
                </a:effectLst>
                <a:latin typeface="Simplified Arabic" panose="02020603050405020304" pitchFamily="18" charset="-78"/>
                <a:cs typeface="Simplified Arabic" panose="02020603050405020304" pitchFamily="18" charset="-78"/>
              </a:rPr>
              <a:t> </a:t>
            </a:r>
            <a:r>
              <a:rPr lang="ar-SA" b="1" dirty="0">
                <a:solidFill>
                  <a:srgbClr val="FF0000"/>
                </a:solidFill>
                <a:effectLst>
                  <a:outerShdw blurRad="38100" dist="38100" dir="2700000" algn="tl">
                    <a:srgbClr val="000000">
                      <a:alpha val="43137"/>
                    </a:srgbClr>
                  </a:outerShdw>
                </a:effectLst>
                <a:latin typeface="Simplified Arabic" panose="02020603050405020304" pitchFamily="18" charset="-78"/>
                <a:cs typeface="Simplified Arabic" panose="02020603050405020304" pitchFamily="18" charset="-78"/>
              </a:rPr>
              <a:t>والاقتداء بسنة الرسول</a:t>
            </a:r>
            <a:r>
              <a:rPr lang="ar-JO" b="1" dirty="0">
                <a:solidFill>
                  <a:srgbClr val="FF0000"/>
                </a:solidFill>
                <a:effectLst>
                  <a:outerShdw blurRad="38100" dist="38100" dir="2700000" algn="tl">
                    <a:srgbClr val="000000">
                      <a:alpha val="43137"/>
                    </a:srgbClr>
                  </a:outerShdw>
                </a:effectLst>
                <a:latin typeface="Simplified Arabic" panose="02020603050405020304" pitchFamily="18" charset="-78"/>
                <a:cs typeface="Simplified Arabic" panose="02020603050405020304" pitchFamily="18" charset="-78"/>
              </a:rPr>
              <a:t>.</a:t>
            </a:r>
          </a:p>
          <a:p>
            <a:pPr marL="0" indent="0" algn="r" rtl="1">
              <a:defRPr/>
            </a:pPr>
            <a:r>
              <a:rPr lang="ar-JO" b="1" dirty="0">
                <a:solidFill>
                  <a:srgbClr val="FF0000"/>
                </a:solidFill>
                <a:effectLst>
                  <a:outerShdw blurRad="38100" dist="38100" dir="2700000" algn="tl">
                    <a:srgbClr val="000000">
                      <a:alpha val="43137"/>
                    </a:srgbClr>
                  </a:outerShdw>
                </a:effectLst>
                <a:latin typeface="Simplified Arabic" panose="02020603050405020304" pitchFamily="18" charset="-78"/>
                <a:cs typeface="Simplified Arabic" panose="02020603050405020304" pitchFamily="18" charset="-78"/>
              </a:rPr>
              <a:t>ج. </a:t>
            </a:r>
            <a:r>
              <a:rPr lang="ar-SA" b="1" dirty="0">
                <a:solidFill>
                  <a:srgbClr val="FF0000"/>
                </a:solidFill>
                <a:effectLst>
                  <a:outerShdw blurRad="38100" dist="38100" dir="2700000" algn="tl">
                    <a:srgbClr val="000000">
                      <a:alpha val="43137"/>
                    </a:srgbClr>
                  </a:outerShdw>
                </a:effectLst>
                <a:latin typeface="Simplified Arabic" panose="02020603050405020304" pitchFamily="18" charset="-78"/>
                <a:cs typeface="Simplified Arabic" panose="02020603050405020304" pitchFamily="18" charset="-78"/>
              </a:rPr>
              <a:t> </a:t>
            </a:r>
            <a:r>
              <a:rPr lang="ar-SA" b="1" dirty="0">
                <a:effectLst>
                  <a:outerShdw blurRad="38100" dist="38100" dir="2700000" algn="tl">
                    <a:srgbClr val="000000">
                      <a:alpha val="43137"/>
                    </a:srgbClr>
                  </a:outerShdw>
                </a:effectLst>
                <a:latin typeface="Simplified Arabic" panose="02020603050405020304" pitchFamily="18" charset="-78"/>
                <a:cs typeface="Simplified Arabic" panose="02020603050405020304" pitchFamily="18" charset="-78"/>
              </a:rPr>
              <a:t>كما لعبت قضية التعامل مع المغلوبين دوراً هاماً فارتبطت بتطبيق المبادئ والمفاهيم الإسلامية في الحياة العملية في الأمصار وإقامة خلافة إسلامية</a:t>
            </a:r>
            <a:r>
              <a:rPr lang="ar-SA" b="1" baseline="30000" dirty="0">
                <a:effectLst>
                  <a:outerShdw blurRad="38100" dist="38100" dir="2700000" algn="tl">
                    <a:srgbClr val="000000">
                      <a:alpha val="43137"/>
                    </a:srgbClr>
                  </a:outerShdw>
                </a:effectLst>
                <a:latin typeface="Simplified Arabic" panose="02020603050405020304" pitchFamily="18" charset="-78"/>
                <a:cs typeface="Simplified Arabic" panose="02020603050405020304" pitchFamily="18" charset="-78"/>
              </a:rPr>
              <a:t> </a:t>
            </a:r>
            <a:r>
              <a:rPr lang="ar-SA" b="1" dirty="0">
                <a:effectLst>
                  <a:outerShdw blurRad="38100" dist="38100" dir="2700000" algn="tl">
                    <a:srgbClr val="000000">
                      <a:alpha val="43137"/>
                    </a:srgbClr>
                  </a:outerShdw>
                </a:effectLst>
                <a:latin typeface="Simplified Arabic" panose="02020603050405020304" pitchFamily="18" charset="-78"/>
                <a:cs typeface="Simplified Arabic" panose="02020603050405020304" pitchFamily="18" charset="-78"/>
              </a:rPr>
              <a:t>. </a:t>
            </a:r>
            <a:endParaRPr lang="ar-JO" b="1" dirty="0">
              <a:effectLst>
                <a:outerShdw blurRad="38100" dist="38100" dir="2700000" algn="tl">
                  <a:srgbClr val="000000">
                    <a:alpha val="43137"/>
                  </a:srgbClr>
                </a:outerShdw>
              </a:effectLst>
              <a:latin typeface="Simplified Arabic" panose="02020603050405020304" pitchFamily="18" charset="-78"/>
              <a:cs typeface="Simplified Arabic" panose="02020603050405020304" pitchFamily="18" charset="-78"/>
            </a:endParaRPr>
          </a:p>
          <a:p>
            <a:pPr marL="0" indent="0" algn="r" rtl="1">
              <a:defRPr/>
            </a:pPr>
            <a:endParaRPr lang="ar-JO" b="1" dirty="0">
              <a:effectLst>
                <a:outerShdw blurRad="38100" dist="38100" dir="2700000" algn="tl">
                  <a:srgbClr val="000000">
                    <a:alpha val="43137"/>
                  </a:srgbClr>
                </a:outerShdw>
              </a:effectLst>
              <a:latin typeface="Simplified Arabic" panose="02020603050405020304" pitchFamily="18" charset="-78"/>
              <a:cs typeface="Simplified Arabic" panose="02020603050405020304" pitchFamily="18" charset="-78"/>
            </a:endParaRPr>
          </a:p>
          <a:p>
            <a:pPr marL="0" indent="0" algn="r" rtl="1">
              <a:lnSpc>
                <a:spcPct val="120000"/>
              </a:lnSpc>
              <a:defRPr/>
            </a:pPr>
            <a:r>
              <a:rPr lang="ar-JO" b="1" dirty="0">
                <a:effectLst>
                  <a:outerShdw blurRad="38100" dist="38100" dir="2700000" algn="tl">
                    <a:srgbClr val="000000">
                      <a:alpha val="43137"/>
                    </a:srgbClr>
                  </a:outerShdw>
                </a:effectLst>
                <a:latin typeface="Simplified Arabic" panose="02020603050405020304" pitchFamily="18" charset="-78"/>
                <a:cs typeface="Simplified Arabic" panose="02020603050405020304" pitchFamily="18" charset="-78"/>
              </a:rPr>
              <a:t>* </a:t>
            </a:r>
            <a:r>
              <a:rPr lang="ar-SA" b="1" dirty="0">
                <a:effectLst>
                  <a:outerShdw blurRad="38100" dist="38100" dir="2700000" algn="tl">
                    <a:srgbClr val="000000">
                      <a:alpha val="43137"/>
                    </a:srgbClr>
                  </a:outerShdw>
                </a:effectLst>
                <a:latin typeface="Simplified Arabic" panose="02020603050405020304" pitchFamily="18" charset="-78"/>
                <a:cs typeface="Simplified Arabic" panose="02020603050405020304" pitchFamily="18" charset="-78"/>
              </a:rPr>
              <a:t>ومن أبرز ملامح التطور</a:t>
            </a:r>
            <a:r>
              <a:rPr lang="ar-JO" b="1" dirty="0">
                <a:effectLst>
                  <a:outerShdw blurRad="38100" dist="38100" dir="2700000" algn="tl">
                    <a:srgbClr val="000000">
                      <a:alpha val="43137"/>
                    </a:srgbClr>
                  </a:outerShdw>
                </a:effectLst>
                <a:latin typeface="Simplified Arabic" panose="02020603050405020304" pitchFamily="18" charset="-78"/>
                <a:cs typeface="Simplified Arabic" panose="02020603050405020304" pitchFamily="18" charset="-78"/>
              </a:rPr>
              <a:t>/ من ابرز مظاهر التطور</a:t>
            </a:r>
            <a:r>
              <a:rPr lang="ar-SA" b="1" dirty="0">
                <a:effectLst>
                  <a:outerShdw blurRad="38100" dist="38100" dir="2700000" algn="tl">
                    <a:srgbClr val="000000">
                      <a:alpha val="43137"/>
                    </a:srgbClr>
                  </a:outerShdw>
                </a:effectLst>
                <a:latin typeface="Simplified Arabic" panose="02020603050405020304" pitchFamily="18" charset="-78"/>
                <a:cs typeface="Simplified Arabic" panose="02020603050405020304" pitchFamily="18" charset="-78"/>
              </a:rPr>
              <a:t>:</a:t>
            </a:r>
            <a:endParaRPr lang="en-US" b="1" dirty="0">
              <a:effectLst>
                <a:outerShdw blurRad="38100" dist="38100" dir="2700000" algn="tl">
                  <a:srgbClr val="000000">
                    <a:alpha val="43137"/>
                  </a:srgbClr>
                </a:outerShdw>
              </a:effectLst>
              <a:latin typeface="Simplified Arabic" panose="02020603050405020304" pitchFamily="18" charset="-78"/>
              <a:cs typeface="Simplified Arabic" panose="02020603050405020304" pitchFamily="18" charset="-78"/>
            </a:endParaRPr>
          </a:p>
          <a:p>
            <a:pPr marL="0" indent="0" algn="r" rtl="1">
              <a:lnSpc>
                <a:spcPct val="120000"/>
              </a:lnSpc>
              <a:defRPr/>
            </a:pPr>
            <a:r>
              <a:rPr lang="ar-SA" b="1" dirty="0">
                <a:effectLst>
                  <a:outerShdw blurRad="38100" dist="38100" dir="2700000" algn="tl">
                    <a:srgbClr val="000000">
                      <a:alpha val="43137"/>
                    </a:srgbClr>
                  </a:outerShdw>
                </a:effectLst>
                <a:latin typeface="Simplified Arabic" panose="02020603050405020304" pitchFamily="18" charset="-78"/>
                <a:cs typeface="Simplified Arabic" panose="02020603050405020304" pitchFamily="18" charset="-78"/>
              </a:rPr>
              <a:t> - </a:t>
            </a:r>
            <a:r>
              <a:rPr lang="ar-SA" b="1" dirty="0">
                <a:effectLst>
                  <a:outerShdw blurRad="38100" dist="38100" dir="2700000" algn="tl">
                    <a:srgbClr val="000000">
                      <a:alpha val="43137"/>
                    </a:srgbClr>
                  </a:outerShdw>
                </a:effectLst>
                <a:highlight>
                  <a:srgbClr val="FFFF00"/>
                </a:highlight>
                <a:latin typeface="Simplified Arabic" panose="02020603050405020304" pitchFamily="18" charset="-78"/>
                <a:cs typeface="Simplified Arabic" panose="02020603050405020304" pitchFamily="18" charset="-78"/>
              </a:rPr>
              <a:t>ميلاد علم تفسير القرآن </a:t>
            </a:r>
            <a:r>
              <a:rPr lang="ar-SA" b="1" dirty="0">
                <a:effectLst>
                  <a:outerShdw blurRad="38100" dist="38100" dir="2700000" algn="tl">
                    <a:srgbClr val="000000">
                      <a:alpha val="43137"/>
                    </a:srgbClr>
                  </a:outerShdw>
                </a:effectLst>
                <a:latin typeface="Simplified Arabic" panose="02020603050405020304" pitchFamily="18" charset="-78"/>
                <a:cs typeface="Simplified Arabic" panose="02020603050405020304" pitchFamily="18" charset="-78"/>
              </a:rPr>
              <a:t>وفصله عن علم الحديث.</a:t>
            </a:r>
            <a:endParaRPr lang="en-US" b="1" dirty="0">
              <a:effectLst>
                <a:outerShdw blurRad="38100" dist="38100" dir="2700000" algn="tl">
                  <a:srgbClr val="000000">
                    <a:alpha val="43137"/>
                  </a:srgbClr>
                </a:outerShdw>
              </a:effectLst>
              <a:latin typeface="Simplified Arabic" panose="02020603050405020304" pitchFamily="18" charset="-78"/>
              <a:cs typeface="Simplified Arabic" panose="02020603050405020304" pitchFamily="18" charset="-78"/>
            </a:endParaRPr>
          </a:p>
          <a:p>
            <a:pPr marL="0" indent="0" algn="r" rtl="1">
              <a:lnSpc>
                <a:spcPct val="120000"/>
              </a:lnSpc>
              <a:defRPr/>
            </a:pPr>
            <a:r>
              <a:rPr lang="ar-SA" b="1" dirty="0">
                <a:effectLst>
                  <a:outerShdw blurRad="38100" dist="38100" dir="2700000" algn="tl">
                    <a:srgbClr val="000000">
                      <a:alpha val="43137"/>
                    </a:srgbClr>
                  </a:outerShdw>
                </a:effectLst>
                <a:latin typeface="Simplified Arabic" panose="02020603050405020304" pitchFamily="18" charset="-78"/>
                <a:cs typeface="Simplified Arabic" panose="02020603050405020304" pitchFamily="18" charset="-78"/>
              </a:rPr>
              <a:t>- ظهور الأئمة الأربعة: أبو حنيفة (150هـ)، ومالك (179هـ)، والشافعي (204هـ)، وأحمد بن حنبل(241هـ) </a:t>
            </a:r>
            <a:r>
              <a:rPr lang="ar-JO" b="1" dirty="0">
                <a:effectLst>
                  <a:outerShdw blurRad="38100" dist="38100" dir="2700000" algn="tl">
                    <a:srgbClr val="000000">
                      <a:alpha val="43137"/>
                    </a:srgbClr>
                  </a:outerShdw>
                </a:effectLst>
                <a:latin typeface="Simplified Arabic" panose="02020603050405020304" pitchFamily="18" charset="-78"/>
                <a:cs typeface="Simplified Arabic" panose="02020603050405020304" pitchFamily="18" charset="-78"/>
              </a:rPr>
              <a:t>مع </a:t>
            </a:r>
            <a:r>
              <a:rPr lang="ar-JO" b="1" dirty="0">
                <a:effectLst>
                  <a:outerShdw blurRad="38100" dist="38100" dir="2700000" algn="tl">
                    <a:srgbClr val="000000">
                      <a:alpha val="43137"/>
                    </a:srgbClr>
                  </a:outerShdw>
                </a:effectLst>
                <a:highlight>
                  <a:srgbClr val="FFFF00"/>
                </a:highlight>
                <a:latin typeface="Simplified Arabic" panose="02020603050405020304" pitchFamily="18" charset="-78"/>
                <a:cs typeface="Simplified Arabic" panose="02020603050405020304" pitchFamily="18" charset="-78"/>
              </a:rPr>
              <a:t>تطور علم الفقه </a:t>
            </a:r>
            <a:endParaRPr lang="en-US" b="1" dirty="0">
              <a:effectLst>
                <a:outerShdw blurRad="38100" dist="38100" dir="2700000" algn="tl">
                  <a:srgbClr val="000000">
                    <a:alpha val="43137"/>
                  </a:srgbClr>
                </a:outerShdw>
              </a:effectLst>
              <a:highlight>
                <a:srgbClr val="FFFF00"/>
              </a:highlight>
              <a:latin typeface="Simplified Arabic" panose="02020603050405020304" pitchFamily="18" charset="-78"/>
              <a:cs typeface="Simplified Arabic" panose="02020603050405020304" pitchFamily="18" charset="-78"/>
            </a:endParaRPr>
          </a:p>
          <a:p>
            <a:pPr marL="0" indent="0" algn="r" rtl="1">
              <a:lnSpc>
                <a:spcPct val="120000"/>
              </a:lnSpc>
              <a:defRPr/>
            </a:pPr>
            <a:r>
              <a:rPr lang="en-US" b="1" dirty="0">
                <a:effectLst>
                  <a:outerShdw blurRad="38100" dist="38100" dir="2700000" algn="tl">
                    <a:srgbClr val="000000">
                      <a:alpha val="43137"/>
                    </a:srgbClr>
                  </a:outerShdw>
                </a:effectLst>
                <a:latin typeface="Simplified Arabic" panose="02020603050405020304" pitchFamily="18" charset="-78"/>
                <a:cs typeface="Simplified Arabic" panose="02020603050405020304" pitchFamily="18" charset="-78"/>
              </a:rPr>
              <a:t> - </a:t>
            </a:r>
            <a:r>
              <a:rPr lang="ar-SA" b="1" dirty="0">
                <a:effectLst>
                  <a:outerShdw blurRad="38100" dist="38100" dir="2700000" algn="tl">
                    <a:srgbClr val="000000">
                      <a:alpha val="43137"/>
                    </a:srgbClr>
                  </a:outerShdw>
                </a:effectLst>
                <a:latin typeface="Simplified Arabic" panose="02020603050405020304" pitchFamily="18" charset="-78"/>
                <a:cs typeface="Simplified Arabic" panose="02020603050405020304" pitchFamily="18" charset="-78"/>
              </a:rPr>
              <a:t>ظهرت مدرستان </a:t>
            </a:r>
            <a:r>
              <a:rPr lang="ar-SA" b="1" dirty="0">
                <a:effectLst>
                  <a:outerShdw blurRad="38100" dist="38100" dir="2700000" algn="tl">
                    <a:srgbClr val="000000">
                      <a:alpha val="43137"/>
                    </a:srgbClr>
                  </a:outerShdw>
                </a:effectLst>
                <a:highlight>
                  <a:srgbClr val="FFFF00"/>
                </a:highlight>
                <a:latin typeface="Simplified Arabic" panose="02020603050405020304" pitchFamily="18" charset="-78"/>
                <a:cs typeface="Simplified Arabic" panose="02020603050405020304" pitchFamily="18" charset="-78"/>
              </a:rPr>
              <a:t>علميتان في علوم اللغة </a:t>
            </a:r>
            <a:r>
              <a:rPr lang="ar-SA" b="1" dirty="0">
                <a:effectLst>
                  <a:outerShdw blurRad="38100" dist="38100" dir="2700000" algn="tl">
                    <a:srgbClr val="000000">
                      <a:alpha val="43137"/>
                    </a:srgbClr>
                  </a:outerShdw>
                </a:effectLst>
                <a:latin typeface="Simplified Arabic" panose="02020603050405020304" pitchFamily="18" charset="-78"/>
                <a:cs typeface="Simplified Arabic" panose="02020603050405020304" pitchFamily="18" charset="-78"/>
              </a:rPr>
              <a:t>هما: مدرسة البصرة ومدرسة الكوفة. ومن أبرز علماء البصرة عيسى بن عمر القفي، وأبو العلاء، والخفاش، وسيبويه. ومن أئمة الكوفة: أبو جعفر الرئاسي، والكسائي، والفراء. </a:t>
            </a:r>
            <a:endParaRPr lang="ar-JO" b="1" dirty="0">
              <a:effectLst>
                <a:outerShdw blurRad="38100" dist="38100" dir="2700000" algn="tl">
                  <a:srgbClr val="000000">
                    <a:alpha val="43137"/>
                  </a:srgbClr>
                </a:outerShdw>
              </a:effectLst>
              <a:latin typeface="Simplified Arabic" panose="02020603050405020304" pitchFamily="18" charset="-78"/>
              <a:cs typeface="Simplified Arabic" panose="02020603050405020304" pitchFamily="18" charset="-78"/>
            </a:endParaRPr>
          </a:p>
          <a:p>
            <a:pPr marL="0" indent="0" algn="r" rtl="1">
              <a:lnSpc>
                <a:spcPct val="120000"/>
              </a:lnSpc>
              <a:defRPr/>
            </a:pPr>
            <a:endParaRPr lang="ar-JO" b="1" dirty="0">
              <a:effectLst>
                <a:outerShdw blurRad="38100" dist="38100" dir="2700000" algn="tl">
                  <a:srgbClr val="000000">
                    <a:alpha val="43137"/>
                  </a:srgbClr>
                </a:outerShdw>
              </a:effectLst>
              <a:latin typeface="Simplified Arabic" panose="02020603050405020304" pitchFamily="18" charset="-78"/>
              <a:cs typeface="Simplified Arabic" panose="02020603050405020304" pitchFamily="18" charset="-78"/>
            </a:endParaRPr>
          </a:p>
          <a:p>
            <a:pPr marL="0" indent="0" algn="r" rtl="1">
              <a:lnSpc>
                <a:spcPct val="120000"/>
              </a:lnSpc>
              <a:defRPr/>
            </a:pPr>
            <a:endParaRPr lang="ar-JO" b="1" dirty="0">
              <a:effectLst>
                <a:outerShdw blurRad="38100" dist="38100" dir="2700000" algn="tl">
                  <a:srgbClr val="000000">
                    <a:alpha val="43137"/>
                  </a:srgbClr>
                </a:outerShdw>
              </a:effectLst>
              <a:latin typeface="Simplified Arabic" panose="02020603050405020304" pitchFamily="18" charset="-78"/>
              <a:cs typeface="Simplified Arabic" panose="02020603050405020304" pitchFamily="18" charset="-78"/>
            </a:endParaRPr>
          </a:p>
          <a:p>
            <a:pPr marL="0" indent="0" algn="r" rtl="1">
              <a:lnSpc>
                <a:spcPct val="120000"/>
              </a:lnSpc>
              <a:defRPr/>
            </a:pPr>
            <a:endParaRPr lang="ar-JO" b="1" dirty="0">
              <a:effectLst>
                <a:outerShdw blurRad="38100" dist="38100" dir="2700000" algn="tl">
                  <a:srgbClr val="000000">
                    <a:alpha val="43137"/>
                  </a:srgbClr>
                </a:outerShdw>
              </a:effectLst>
              <a:latin typeface="Simplified Arabic" panose="02020603050405020304" pitchFamily="18" charset="-78"/>
              <a:cs typeface="Simplified Arabic" panose="02020603050405020304" pitchFamily="18" charset="-78"/>
            </a:endParaRPr>
          </a:p>
          <a:p>
            <a:pPr marL="0" indent="0" algn="r" rtl="1">
              <a:lnSpc>
                <a:spcPct val="120000"/>
              </a:lnSpc>
              <a:defRPr/>
            </a:pPr>
            <a:endParaRPr lang="ar-JO" b="1" dirty="0">
              <a:effectLst>
                <a:outerShdw blurRad="38100" dist="38100" dir="2700000" algn="tl">
                  <a:srgbClr val="000000">
                    <a:alpha val="43137"/>
                  </a:srgbClr>
                </a:outerShdw>
              </a:effectLst>
              <a:latin typeface="Simplified Arabic" panose="02020603050405020304" pitchFamily="18" charset="-78"/>
              <a:cs typeface="Simplified Arabic" panose="02020603050405020304" pitchFamily="18" charset="-78"/>
            </a:endParaRPr>
          </a:p>
          <a:p>
            <a:pPr marL="0" indent="0" algn="r" rtl="1">
              <a:lnSpc>
                <a:spcPct val="120000"/>
              </a:lnSpc>
              <a:defRPr/>
            </a:pPr>
            <a:endParaRPr lang="ar-JO" b="1" dirty="0">
              <a:effectLst>
                <a:outerShdw blurRad="38100" dist="38100" dir="2700000" algn="tl">
                  <a:srgbClr val="000000">
                    <a:alpha val="43137"/>
                  </a:srgbClr>
                </a:outerShdw>
              </a:effectLst>
              <a:latin typeface="Simplified Arabic" panose="02020603050405020304" pitchFamily="18" charset="-78"/>
              <a:cs typeface="Simplified Arabic" panose="02020603050405020304" pitchFamily="18" charset="-78"/>
            </a:endParaRPr>
          </a:p>
          <a:p>
            <a:pPr marL="0" indent="0" algn="r" rtl="1">
              <a:defRPr/>
            </a:pPr>
            <a:endParaRPr lang="en-US" b="1" dirty="0">
              <a:effectLst>
                <a:outerShdw blurRad="38100" dist="38100" dir="2700000" algn="tl">
                  <a:srgbClr val="000000">
                    <a:alpha val="43137"/>
                  </a:srgbClr>
                </a:outerShdw>
              </a:effectLst>
              <a:latin typeface="Simplified Arabic" panose="02020603050405020304" pitchFamily="18" charset="-78"/>
              <a:cs typeface="Simplified Arabic" panose="02020603050405020304" pitchFamily="18" charset="-78"/>
            </a:endParaRPr>
          </a:p>
        </p:txBody>
      </p:sp>
    </p:spTree>
    <p:extLst>
      <p:ext uri="{BB962C8B-B14F-4D97-AF65-F5344CB8AC3E}">
        <p14:creationId xmlns:p14="http://schemas.microsoft.com/office/powerpoint/2010/main" val="309810506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7410" name="Picture 2" descr="نتيجة بحث الصور عن البصرة قديما"/>
          <p:cNvPicPr>
            <a:picLocks noChangeAspect="1" noChangeArrowheads="1"/>
          </p:cNvPicPr>
          <p:nvPr/>
        </p:nvPicPr>
        <p:blipFill>
          <a:blip r:embed="rId2" cstate="print">
            <a:extLst>
              <a:ext uri="{BEBA8EAE-BF5A-486C-A8C5-ECC9F3942E4B}">
                <a14:imgProps xmlns:a14="http://schemas.microsoft.com/office/drawing/2010/main">
                  <a14:imgLayer r:embed="rId3">
                    <a14:imgEffect>
                      <a14:brightnessContrast bright="-20000" contrast="20000"/>
                    </a14:imgEffect>
                  </a14:imgLayer>
                </a14:imgProps>
              </a:ext>
              <a:ext uri="{28A0092B-C50C-407E-A947-70E740481C1C}">
                <a14:useLocalDpi xmlns:a14="http://schemas.microsoft.com/office/drawing/2010/main" val="0"/>
              </a:ext>
            </a:extLst>
          </a:blip>
          <a:srcRect/>
          <a:stretch>
            <a:fillRect/>
          </a:stretch>
        </p:blipFill>
        <p:spPr bwMode="auto">
          <a:xfrm>
            <a:off x="899592" y="4064547"/>
            <a:ext cx="6696744" cy="2294874"/>
          </a:xfrm>
          <a:prstGeom prst="rect">
            <a:avLst/>
          </a:prstGeom>
          <a:noFill/>
          <a:extLst>
            <a:ext uri="{909E8E84-426E-40DD-AFC4-6F175D3DCCD1}">
              <a14:hiddenFill xmlns:a14="http://schemas.microsoft.com/office/drawing/2010/main">
                <a:solidFill>
                  <a:srgbClr val="FFFFFF"/>
                </a:solidFill>
              </a14:hiddenFill>
            </a:ext>
          </a:extLst>
        </p:spPr>
      </p:pic>
      <p:sp>
        <p:nvSpPr>
          <p:cNvPr id="2" name="Content Placeholder 1"/>
          <p:cNvSpPr>
            <a:spLocks noGrp="1"/>
          </p:cNvSpPr>
          <p:nvPr>
            <p:ph sz="quarter" idx="13"/>
          </p:nvPr>
        </p:nvSpPr>
        <p:spPr>
          <a:xfrm>
            <a:off x="611560" y="-243408"/>
            <a:ext cx="8229600" cy="6624736"/>
          </a:xfrm>
        </p:spPr>
        <p:txBody>
          <a:bodyPr wrap="square" numCol="1" anchor="t" anchorCtr="0" compatLnSpc="1">
            <a:prstTxWarp prst="textNoShape">
              <a:avLst/>
            </a:prstTxWarp>
            <a:normAutofit/>
          </a:bodyPr>
          <a:lstStyle/>
          <a:p>
            <a:pPr marL="0" indent="0" algn="r" rtl="1">
              <a:lnSpc>
                <a:spcPct val="120000"/>
              </a:lnSpc>
              <a:defRPr/>
            </a:pPr>
            <a:endParaRPr lang="en-US" b="1" dirty="0">
              <a:effectLst>
                <a:outerShdw blurRad="38100" dist="38100" dir="2700000" algn="tl">
                  <a:srgbClr val="000000">
                    <a:alpha val="43137"/>
                  </a:srgbClr>
                </a:outerShdw>
              </a:effectLst>
              <a:latin typeface="Simplified Arabic" panose="02020603050405020304" pitchFamily="18" charset="-78"/>
              <a:cs typeface="Simplified Arabic" panose="02020603050405020304" pitchFamily="18" charset="-78"/>
            </a:endParaRPr>
          </a:p>
          <a:p>
            <a:pPr marL="0" indent="0" algn="r" rtl="1">
              <a:lnSpc>
                <a:spcPct val="120000"/>
              </a:lnSpc>
              <a:defRPr/>
            </a:pPr>
            <a:r>
              <a:rPr lang="ar-SA" b="1" dirty="0">
                <a:effectLst>
                  <a:outerShdw blurRad="38100" dist="38100" dir="2700000" algn="tl">
                    <a:srgbClr val="000000">
                      <a:alpha val="43137"/>
                    </a:srgbClr>
                  </a:outerShdw>
                </a:effectLst>
                <a:latin typeface="Simplified Arabic" panose="02020603050405020304" pitchFamily="18" charset="-78"/>
                <a:cs typeface="Simplified Arabic" panose="02020603050405020304" pitchFamily="18" charset="-78"/>
              </a:rPr>
              <a:t>علم التاريخ: </a:t>
            </a:r>
            <a:r>
              <a:rPr lang="ar-JO" b="1" dirty="0">
                <a:effectLst>
                  <a:outerShdw blurRad="38100" dist="38100" dir="2700000" algn="tl">
                    <a:srgbClr val="000000">
                      <a:alpha val="43137"/>
                    </a:srgbClr>
                  </a:outerShdw>
                </a:effectLst>
                <a:highlight>
                  <a:srgbClr val="FFFF00"/>
                </a:highlight>
                <a:latin typeface="Simplified Arabic" panose="02020603050405020304" pitchFamily="18" charset="-78"/>
                <a:cs typeface="Simplified Arabic" panose="02020603050405020304" pitchFamily="18" charset="-78"/>
              </a:rPr>
              <a:t>هو علم يقوم على دراسة الوقائع والاحداث التي ارتبطت بفترة زمنية معينة ، ثم تطور هذا العلم بعد القرن الثاني الهجري ليقوم على معنى ظاهري – كما قال ابن خلدون – ومعنى باطن ( سرد الاحداث التاريخية ( ظاهرياً) – وبيان أسباب وقوعها ( باطنياً)</a:t>
            </a:r>
          </a:p>
          <a:p>
            <a:pPr marL="0" indent="0" algn="r" rtl="1">
              <a:lnSpc>
                <a:spcPct val="120000"/>
              </a:lnSpc>
              <a:buNone/>
              <a:defRPr/>
            </a:pPr>
            <a:r>
              <a:rPr lang="ar-SA" b="1" dirty="0">
                <a:effectLst>
                  <a:outerShdw blurRad="38100" dist="38100" dir="2700000" algn="tl">
                    <a:srgbClr val="000000">
                      <a:alpha val="43137"/>
                    </a:srgbClr>
                  </a:outerShdw>
                </a:effectLst>
                <a:latin typeface="Simplified Arabic" panose="02020603050405020304" pitchFamily="18" charset="-78"/>
                <a:cs typeface="Simplified Arabic" panose="02020603050405020304" pitchFamily="18" charset="-78"/>
              </a:rPr>
              <a:t>بدأت دراسة التاريخ بصورة مبكرة في </a:t>
            </a:r>
            <a:r>
              <a:rPr lang="ar-SA" b="1" dirty="0">
                <a:effectLst>
                  <a:outerShdw blurRad="38100" dist="38100" dir="2700000" algn="tl">
                    <a:srgbClr val="000000">
                      <a:alpha val="43137"/>
                    </a:srgbClr>
                  </a:outerShdw>
                </a:effectLst>
                <a:highlight>
                  <a:srgbClr val="FFFF00"/>
                </a:highlight>
                <a:latin typeface="Simplified Arabic" panose="02020603050405020304" pitchFamily="18" charset="-78"/>
                <a:cs typeface="Simplified Arabic" panose="02020603050405020304" pitchFamily="18" charset="-78"/>
              </a:rPr>
              <a:t>القرن الأول الهجري </a:t>
            </a:r>
            <a:r>
              <a:rPr lang="ar-JO" b="1" dirty="0">
                <a:effectLst>
                  <a:outerShdw blurRad="38100" dist="38100" dir="2700000" algn="tl">
                    <a:srgbClr val="000000">
                      <a:alpha val="43137"/>
                    </a:srgbClr>
                  </a:outerShdw>
                </a:effectLst>
                <a:highlight>
                  <a:srgbClr val="FFFF00"/>
                </a:highlight>
                <a:latin typeface="Simplified Arabic" panose="02020603050405020304" pitchFamily="18" charset="-78"/>
                <a:cs typeface="Simplified Arabic" panose="02020603050405020304" pitchFamily="18" charset="-78"/>
              </a:rPr>
              <a:t>:</a:t>
            </a:r>
          </a:p>
          <a:p>
            <a:pPr marL="0" indent="0" algn="r" rtl="1">
              <a:lnSpc>
                <a:spcPct val="120000"/>
              </a:lnSpc>
              <a:buNone/>
              <a:defRPr/>
            </a:pPr>
            <a:r>
              <a:rPr lang="ar-JO" b="1" dirty="0">
                <a:effectLst>
                  <a:outerShdw blurRad="38100" dist="38100" dir="2700000" algn="tl">
                    <a:srgbClr val="000000">
                      <a:alpha val="43137"/>
                    </a:srgbClr>
                  </a:outerShdw>
                </a:effectLst>
                <a:latin typeface="Simplified Arabic" panose="02020603050405020304" pitchFamily="18" charset="-78"/>
                <a:cs typeface="Simplified Arabic" panose="02020603050405020304" pitchFamily="18" charset="-78"/>
              </a:rPr>
              <a:t>1- </a:t>
            </a:r>
            <a:r>
              <a:rPr lang="ar-SA" b="1" dirty="0">
                <a:effectLst>
                  <a:outerShdw blurRad="38100" dist="38100" dir="2700000" algn="tl">
                    <a:srgbClr val="000000">
                      <a:alpha val="43137"/>
                    </a:srgbClr>
                  </a:outerShdw>
                </a:effectLst>
                <a:latin typeface="Simplified Arabic" panose="02020603050405020304" pitchFamily="18" charset="-78"/>
                <a:cs typeface="Simplified Arabic" panose="02020603050405020304" pitchFamily="18" charset="-78"/>
              </a:rPr>
              <a:t>في</a:t>
            </a:r>
            <a:r>
              <a:rPr lang="ar-SA" b="1" dirty="0">
                <a:effectLst>
                  <a:outerShdw blurRad="38100" dist="38100" dir="2700000" algn="tl">
                    <a:srgbClr val="000000">
                      <a:alpha val="43137"/>
                    </a:srgbClr>
                  </a:outerShdw>
                </a:effectLst>
                <a:highlight>
                  <a:srgbClr val="FFFF00"/>
                </a:highlight>
                <a:latin typeface="Simplified Arabic" panose="02020603050405020304" pitchFamily="18" charset="-78"/>
                <a:cs typeface="Simplified Arabic" panose="02020603050405020304" pitchFamily="18" charset="-78"/>
              </a:rPr>
              <a:t> المدينة </a:t>
            </a:r>
            <a:r>
              <a:rPr lang="ar-SA" b="1" dirty="0">
                <a:effectLst>
                  <a:outerShdw blurRad="38100" dist="38100" dir="2700000" algn="tl">
                    <a:srgbClr val="000000">
                      <a:alpha val="43137"/>
                    </a:srgbClr>
                  </a:outerShdw>
                </a:effectLst>
                <a:latin typeface="Simplified Arabic" panose="02020603050405020304" pitchFamily="18" charset="-78"/>
                <a:cs typeface="Simplified Arabic" panose="02020603050405020304" pitchFamily="18" charset="-78"/>
              </a:rPr>
              <a:t>واتجهت لدراسة </a:t>
            </a:r>
            <a:r>
              <a:rPr lang="ar-SA" b="1" dirty="0">
                <a:effectLst>
                  <a:outerShdw blurRad="38100" dist="38100" dir="2700000" algn="tl">
                    <a:srgbClr val="000000">
                      <a:alpha val="43137"/>
                    </a:srgbClr>
                  </a:outerShdw>
                </a:effectLst>
                <a:highlight>
                  <a:srgbClr val="FFFF00"/>
                </a:highlight>
                <a:latin typeface="Simplified Arabic" panose="02020603050405020304" pitchFamily="18" charset="-78"/>
                <a:cs typeface="Simplified Arabic" panose="02020603050405020304" pitchFamily="18" charset="-78"/>
              </a:rPr>
              <a:t>سيرة الرسول </a:t>
            </a:r>
            <a:r>
              <a:rPr lang="ar-SA" b="1" dirty="0">
                <a:effectLst>
                  <a:outerShdw blurRad="38100" dist="38100" dir="2700000" algn="tl">
                    <a:srgbClr val="000000">
                      <a:alpha val="43137"/>
                    </a:srgbClr>
                  </a:outerShdw>
                </a:effectLst>
                <a:latin typeface="Simplified Arabic" panose="02020603050405020304" pitchFamily="18" charset="-78"/>
                <a:cs typeface="Simplified Arabic" panose="02020603050405020304" pitchFamily="18" charset="-78"/>
              </a:rPr>
              <a:t>وكانت </a:t>
            </a:r>
            <a:r>
              <a:rPr lang="ar-SA" b="1" dirty="0">
                <a:effectLst>
                  <a:outerShdw blurRad="38100" dist="38100" dir="2700000" algn="tl">
                    <a:srgbClr val="000000">
                      <a:alpha val="43137"/>
                    </a:srgbClr>
                  </a:outerShdw>
                </a:effectLst>
                <a:highlight>
                  <a:srgbClr val="FFFF00"/>
                </a:highlight>
                <a:latin typeface="Simplified Arabic" panose="02020603050405020304" pitchFamily="18" charset="-78"/>
                <a:cs typeface="Simplified Arabic" panose="02020603050405020304" pitchFamily="18" charset="-78"/>
              </a:rPr>
              <a:t>مرتبطة بدراسة الحديث</a:t>
            </a:r>
            <a:r>
              <a:rPr lang="ar-SA" b="1" dirty="0">
                <a:effectLst>
                  <a:outerShdw blurRad="38100" dist="38100" dir="2700000" algn="tl">
                    <a:srgbClr val="000000">
                      <a:alpha val="43137"/>
                    </a:srgbClr>
                  </a:outerShdw>
                </a:effectLst>
                <a:latin typeface="Simplified Arabic" panose="02020603050405020304" pitchFamily="18" charset="-78"/>
                <a:cs typeface="Simplified Arabic" panose="02020603050405020304" pitchFamily="18" charset="-78"/>
              </a:rPr>
              <a:t>. </a:t>
            </a:r>
            <a:r>
              <a:rPr lang="ar-JO" b="1" dirty="0">
                <a:effectLst>
                  <a:outerShdw blurRad="38100" dist="38100" dir="2700000" algn="tl">
                    <a:srgbClr val="000000">
                      <a:alpha val="43137"/>
                    </a:srgbClr>
                  </a:outerShdw>
                </a:effectLst>
                <a:latin typeface="Simplified Arabic" panose="02020603050405020304" pitchFamily="18" charset="-78"/>
                <a:cs typeface="Simplified Arabic" panose="02020603050405020304" pitchFamily="18" charset="-78"/>
              </a:rPr>
              <a:t>( رافق علم التاريخ – علم الحديث أو الجرح والتعديل) مثال : سيرة ابن اسحق / ابن هشام</a:t>
            </a:r>
          </a:p>
          <a:p>
            <a:pPr marL="0" indent="0" algn="r" rtl="1">
              <a:lnSpc>
                <a:spcPct val="120000"/>
              </a:lnSpc>
              <a:buNone/>
              <a:defRPr/>
            </a:pPr>
            <a:r>
              <a:rPr lang="ar-JO" b="1" dirty="0">
                <a:effectLst>
                  <a:outerShdw blurRad="38100" dist="38100" dir="2700000" algn="tl">
                    <a:srgbClr val="000000">
                      <a:alpha val="43137"/>
                    </a:srgbClr>
                  </a:outerShdw>
                </a:effectLst>
                <a:latin typeface="Simplified Arabic" panose="02020603050405020304" pitchFamily="18" charset="-78"/>
                <a:cs typeface="Simplified Arabic" panose="02020603050405020304" pitchFamily="18" charset="-78"/>
              </a:rPr>
              <a:t>2- </a:t>
            </a:r>
            <a:r>
              <a:rPr lang="ar-SA" b="1" dirty="0">
                <a:effectLst>
                  <a:outerShdw blurRad="38100" dist="38100" dir="2700000" algn="tl">
                    <a:srgbClr val="000000">
                      <a:alpha val="43137"/>
                    </a:srgbClr>
                  </a:outerShdw>
                </a:effectLst>
                <a:latin typeface="Simplified Arabic" panose="02020603050405020304" pitchFamily="18" charset="-78"/>
                <a:cs typeface="Simplified Arabic" panose="02020603050405020304" pitchFamily="18" charset="-78"/>
              </a:rPr>
              <a:t>بينما اتجهت </a:t>
            </a:r>
            <a:r>
              <a:rPr lang="ar-SA" b="1" dirty="0">
                <a:effectLst>
                  <a:outerShdw blurRad="38100" dist="38100" dir="2700000" algn="tl">
                    <a:srgbClr val="000000">
                      <a:alpha val="43137"/>
                    </a:srgbClr>
                  </a:outerShdw>
                </a:effectLst>
                <a:highlight>
                  <a:srgbClr val="FFFF00"/>
                </a:highlight>
                <a:latin typeface="Simplified Arabic" panose="02020603050405020304" pitchFamily="18" charset="-78"/>
                <a:cs typeface="Simplified Arabic" panose="02020603050405020304" pitchFamily="18" charset="-78"/>
              </a:rPr>
              <a:t>الكوفة والبصرة </a:t>
            </a:r>
            <a:r>
              <a:rPr lang="ar-SA" b="1" dirty="0">
                <a:effectLst>
                  <a:outerShdw blurRad="38100" dist="38100" dir="2700000" algn="tl">
                    <a:srgbClr val="000000">
                      <a:alpha val="43137"/>
                    </a:srgbClr>
                  </a:outerShdw>
                </a:effectLst>
                <a:latin typeface="Simplified Arabic" panose="02020603050405020304" pitchFamily="18" charset="-78"/>
                <a:cs typeface="Simplified Arabic" panose="02020603050405020304" pitchFamily="18" charset="-78"/>
              </a:rPr>
              <a:t>لدراسة </a:t>
            </a:r>
            <a:r>
              <a:rPr lang="ar-SA" b="1" dirty="0">
                <a:effectLst>
                  <a:outerShdw blurRad="38100" dist="38100" dir="2700000" algn="tl">
                    <a:srgbClr val="000000">
                      <a:alpha val="43137"/>
                    </a:srgbClr>
                  </a:outerShdw>
                </a:effectLst>
                <a:highlight>
                  <a:srgbClr val="FFFF00"/>
                </a:highlight>
                <a:latin typeface="Simplified Arabic" panose="02020603050405020304" pitchFamily="18" charset="-78"/>
                <a:cs typeface="Simplified Arabic" panose="02020603050405020304" pitchFamily="18" charset="-78"/>
              </a:rPr>
              <a:t>اخبار القبائل وشؤون الامصار</a:t>
            </a:r>
            <a:r>
              <a:rPr lang="ar-JO" b="1" dirty="0">
                <a:effectLst>
                  <a:outerShdw blurRad="38100" dist="38100" dir="2700000" algn="tl">
                    <a:srgbClr val="000000">
                      <a:alpha val="43137"/>
                    </a:srgbClr>
                  </a:outerShdw>
                </a:effectLst>
                <a:highlight>
                  <a:srgbClr val="FFFF00"/>
                </a:highlight>
                <a:latin typeface="Simplified Arabic" panose="02020603050405020304" pitchFamily="18" charset="-78"/>
                <a:cs typeface="Simplified Arabic" panose="02020603050405020304" pitchFamily="18" charset="-78"/>
              </a:rPr>
              <a:t>. </a:t>
            </a:r>
          </a:p>
          <a:p>
            <a:pPr marL="0" indent="0" algn="r" rtl="1">
              <a:lnSpc>
                <a:spcPct val="120000"/>
              </a:lnSpc>
              <a:buNone/>
              <a:defRPr/>
            </a:pPr>
            <a:r>
              <a:rPr lang="ar-SA" b="1" dirty="0">
                <a:effectLst>
                  <a:outerShdw blurRad="38100" dist="38100" dir="2700000" algn="tl">
                    <a:srgbClr val="000000">
                      <a:alpha val="43137"/>
                    </a:srgbClr>
                  </a:outerShdw>
                </a:effectLst>
                <a:highlight>
                  <a:srgbClr val="FFFF00"/>
                </a:highlight>
                <a:latin typeface="Simplified Arabic" panose="02020603050405020304" pitchFamily="18" charset="-78"/>
                <a:cs typeface="Simplified Arabic" panose="02020603050405020304" pitchFamily="18" charset="-78"/>
              </a:rPr>
              <a:t> </a:t>
            </a:r>
            <a:r>
              <a:rPr lang="ar-SA" b="1" dirty="0">
                <a:effectLst>
                  <a:outerShdw blurRad="38100" dist="38100" dir="2700000" algn="tl">
                    <a:srgbClr val="000000">
                      <a:alpha val="43137"/>
                    </a:srgbClr>
                  </a:outerShdw>
                </a:effectLst>
                <a:latin typeface="Simplified Arabic" panose="02020603050405020304" pitchFamily="18" charset="-78"/>
                <a:cs typeface="Simplified Arabic" panose="02020603050405020304" pitchFamily="18" charset="-78"/>
              </a:rPr>
              <a:t>ثم تطورت دراسة التاريخ في </a:t>
            </a:r>
            <a:r>
              <a:rPr lang="ar-SA" b="1" dirty="0">
                <a:solidFill>
                  <a:srgbClr val="FF0000"/>
                </a:solidFill>
                <a:effectLst>
                  <a:outerShdw blurRad="38100" dist="38100" dir="2700000" algn="tl">
                    <a:srgbClr val="000000">
                      <a:alpha val="43137"/>
                    </a:srgbClr>
                  </a:outerShdw>
                </a:effectLst>
                <a:highlight>
                  <a:srgbClr val="FFFF00"/>
                </a:highlight>
                <a:latin typeface="Simplified Arabic" panose="02020603050405020304" pitchFamily="18" charset="-78"/>
                <a:cs typeface="Simplified Arabic" panose="02020603050405020304" pitchFamily="18" charset="-78"/>
              </a:rPr>
              <a:t>القرن الثاني الهجري </a:t>
            </a:r>
            <a:r>
              <a:rPr lang="ar-SA" b="1" dirty="0">
                <a:effectLst>
                  <a:outerShdw blurRad="38100" dist="38100" dir="2700000" algn="tl">
                    <a:srgbClr val="000000">
                      <a:alpha val="43137"/>
                    </a:srgbClr>
                  </a:outerShdw>
                </a:effectLst>
                <a:latin typeface="Simplified Arabic" panose="02020603050405020304" pitchFamily="18" charset="-78"/>
                <a:cs typeface="Simplified Arabic" panose="02020603050405020304" pitchFamily="18" charset="-78"/>
              </a:rPr>
              <a:t>فظهرت مدرستان للتاريخ: مدرسة المغازي</a:t>
            </a:r>
            <a:r>
              <a:rPr lang="ar-JO" b="1" dirty="0">
                <a:effectLst>
                  <a:outerShdw blurRad="38100" dist="38100" dir="2700000" algn="tl">
                    <a:srgbClr val="000000">
                      <a:alpha val="43137"/>
                    </a:srgbClr>
                  </a:outerShdw>
                </a:effectLst>
                <a:latin typeface="Simplified Arabic" panose="02020603050405020304" pitchFamily="18" charset="-78"/>
                <a:cs typeface="Simplified Arabic" panose="02020603050405020304" pitchFamily="18" charset="-78"/>
              </a:rPr>
              <a:t> والسير/ </a:t>
            </a:r>
            <a:r>
              <a:rPr lang="ar-JO" b="1" dirty="0" err="1">
                <a:effectLst>
                  <a:outerShdw blurRad="38100" dist="38100" dir="2700000" algn="tl">
                    <a:srgbClr val="000000">
                      <a:alpha val="43137"/>
                    </a:srgbClr>
                  </a:outerShdw>
                </a:effectLst>
                <a:latin typeface="Simplified Arabic" panose="02020603050405020304" pitchFamily="18" charset="-78"/>
                <a:cs typeface="Simplified Arabic" panose="02020603050405020304" pitchFamily="18" charset="-78"/>
              </a:rPr>
              <a:t>درساة</a:t>
            </a:r>
            <a:r>
              <a:rPr lang="ar-JO" b="1" dirty="0">
                <a:effectLst>
                  <a:outerShdw blurRad="38100" dist="38100" dir="2700000" algn="tl">
                    <a:srgbClr val="000000">
                      <a:alpha val="43137"/>
                    </a:srgbClr>
                  </a:outerShdw>
                </a:effectLst>
                <a:latin typeface="Simplified Arabic" panose="02020603050405020304" pitchFamily="18" charset="-78"/>
                <a:cs typeface="Simplified Arabic" panose="02020603050405020304" pitchFamily="18" charset="-78"/>
              </a:rPr>
              <a:t> حياة الرسول والصحابة</a:t>
            </a:r>
            <a:r>
              <a:rPr lang="ar-SA" b="1" dirty="0">
                <a:effectLst>
                  <a:outerShdw blurRad="38100" dist="38100" dir="2700000" algn="tl">
                    <a:srgbClr val="000000">
                      <a:alpha val="43137"/>
                    </a:srgbClr>
                  </a:outerShdw>
                </a:effectLst>
                <a:latin typeface="Simplified Arabic" panose="02020603050405020304" pitchFamily="18" charset="-78"/>
                <a:cs typeface="Simplified Arabic" panose="02020603050405020304" pitchFamily="18" charset="-78"/>
              </a:rPr>
              <a:t> في المدينة</a:t>
            </a:r>
            <a:r>
              <a:rPr lang="ar-JO" b="1" dirty="0">
                <a:effectLst>
                  <a:outerShdw blurRad="38100" dist="38100" dir="2700000" algn="tl">
                    <a:srgbClr val="000000">
                      <a:alpha val="43137"/>
                    </a:srgbClr>
                  </a:outerShdw>
                </a:effectLst>
                <a:latin typeface="Simplified Arabic" panose="02020603050405020304" pitchFamily="18" charset="-78"/>
                <a:cs typeface="Simplified Arabic" panose="02020603050405020304" pitchFamily="18" charset="-78"/>
              </a:rPr>
              <a:t>/</a:t>
            </a:r>
            <a:r>
              <a:rPr lang="ar-SA" b="1" dirty="0">
                <a:effectLst>
                  <a:outerShdw blurRad="38100" dist="38100" dir="2700000" algn="tl">
                    <a:srgbClr val="000000">
                      <a:alpha val="43137"/>
                    </a:srgbClr>
                  </a:outerShdw>
                </a:effectLst>
                <a:latin typeface="Simplified Arabic" panose="02020603050405020304" pitchFamily="18" charset="-78"/>
                <a:cs typeface="Simplified Arabic" panose="02020603050405020304" pitchFamily="18" charset="-78"/>
              </a:rPr>
              <a:t> ومدرسة الاخباريين في الكوفة والبصرة. </a:t>
            </a:r>
            <a:r>
              <a:rPr lang="ar-SA" b="1" dirty="0">
                <a:solidFill>
                  <a:srgbClr val="FF0000"/>
                </a:solidFill>
                <a:effectLst>
                  <a:outerShdw blurRad="38100" dist="38100" dir="2700000" algn="tl">
                    <a:srgbClr val="000000">
                      <a:alpha val="43137"/>
                    </a:srgbClr>
                  </a:outerShdw>
                </a:effectLst>
                <a:highlight>
                  <a:srgbClr val="FFFF00"/>
                </a:highlight>
                <a:latin typeface="Simplified Arabic" panose="02020603050405020304" pitchFamily="18" charset="-78"/>
                <a:cs typeface="Simplified Arabic" panose="02020603050405020304" pitchFamily="18" charset="-78"/>
              </a:rPr>
              <a:t>وبعد القرن الثاني </a:t>
            </a:r>
            <a:r>
              <a:rPr lang="ar-SA" b="1" dirty="0">
                <a:effectLst>
                  <a:outerShdw blurRad="38100" dist="38100" dir="2700000" algn="tl">
                    <a:srgbClr val="000000">
                      <a:alpha val="43137"/>
                    </a:srgbClr>
                  </a:outerShdw>
                </a:effectLst>
                <a:latin typeface="Simplified Arabic" panose="02020603050405020304" pitchFamily="18" charset="-78"/>
                <a:cs typeface="Simplified Arabic" panose="02020603050405020304" pitchFamily="18" charset="-78"/>
              </a:rPr>
              <a:t>تأثرت </a:t>
            </a:r>
            <a:r>
              <a:rPr lang="ar-SA" b="1" dirty="0">
                <a:effectLst>
                  <a:outerShdw blurRad="38100" dist="38100" dir="2700000" algn="tl">
                    <a:srgbClr val="000000">
                      <a:alpha val="43137"/>
                    </a:srgbClr>
                  </a:outerShdw>
                </a:effectLst>
                <a:highlight>
                  <a:srgbClr val="FFFF00"/>
                </a:highlight>
                <a:latin typeface="Simplified Arabic" panose="02020603050405020304" pitchFamily="18" charset="-78"/>
                <a:cs typeface="Simplified Arabic" panose="02020603050405020304" pitchFamily="18" charset="-78"/>
              </a:rPr>
              <a:t>دراسة التاريخ بعلوم الاوائل كالجغرافية والفلسفة والفلك</a:t>
            </a:r>
            <a:r>
              <a:rPr lang="ar-SA" b="1" dirty="0">
                <a:effectLst>
                  <a:outerShdw blurRad="38100" dist="38100" dir="2700000" algn="tl">
                    <a:srgbClr val="000000">
                      <a:alpha val="43137"/>
                    </a:srgbClr>
                  </a:outerShdw>
                </a:effectLst>
                <a:latin typeface="Simplified Arabic" panose="02020603050405020304" pitchFamily="18" charset="-78"/>
                <a:cs typeface="Simplified Arabic" panose="02020603050405020304" pitchFamily="18" charset="-78"/>
              </a:rPr>
              <a:t>.</a:t>
            </a:r>
            <a:endParaRPr lang="ar-JO" b="1" dirty="0">
              <a:effectLst>
                <a:outerShdw blurRad="38100" dist="38100" dir="2700000" algn="tl">
                  <a:srgbClr val="000000">
                    <a:alpha val="43137"/>
                  </a:srgbClr>
                </a:outerShdw>
              </a:effectLst>
              <a:latin typeface="Simplified Arabic" panose="02020603050405020304" pitchFamily="18" charset="-78"/>
              <a:cs typeface="Simplified Arabic" panose="02020603050405020304" pitchFamily="18" charset="-78"/>
            </a:endParaRPr>
          </a:p>
        </p:txBody>
      </p:sp>
    </p:spTree>
  </p:cSld>
  <p:clrMapOvr>
    <a:masterClrMapping/>
  </p:clrMapOvr>
  <mc:AlternateContent xmlns:mc="http://schemas.openxmlformats.org/markup-compatibility/2006" xmlns:p14="http://schemas.microsoft.com/office/powerpoint/2010/main">
    <mc:Choice Requires="p14">
      <p:transition spd="slow" p14:dur="4000">
        <p14:vortex/>
      </p:transition>
    </mc:Choice>
    <mc:Fallback xmlns="">
      <p:transition spd="slow">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8434" name="Picture 2" descr="نتيجة بحث الصور عن المدارس الفكرية القديمة"/>
          <p:cNvPicPr>
            <a:picLocks noChangeAspect="1" noChangeArrowheads="1"/>
          </p:cNvPicPr>
          <p:nvPr/>
        </p:nvPicPr>
        <p:blipFill>
          <a:blip r:embed="rId2" cstate="print">
            <a:extLst>
              <a:ext uri="{BEBA8EAE-BF5A-486C-A8C5-ECC9F3942E4B}">
                <a14:imgProps xmlns:a14="http://schemas.microsoft.com/office/drawing/2010/main">
                  <a14:imgLayer r:embed="rId3">
                    <a14:imgEffect>
                      <a14:brightnessContrast bright="-20000" contrast="20000"/>
                    </a14:imgEffect>
                  </a14:imgLayer>
                </a14:imgProps>
              </a:ext>
              <a:ext uri="{28A0092B-C50C-407E-A947-70E740481C1C}">
                <a14:useLocalDpi xmlns:a14="http://schemas.microsoft.com/office/drawing/2010/main" val="0"/>
              </a:ext>
            </a:extLst>
          </a:blip>
          <a:srcRect/>
          <a:stretch>
            <a:fillRect/>
          </a:stretch>
        </p:blipFill>
        <p:spPr bwMode="auto">
          <a:xfrm>
            <a:off x="1115616" y="2996952"/>
            <a:ext cx="7272808" cy="3123195"/>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p:cNvSpPr>
            <a:spLocks noGrp="1"/>
          </p:cNvSpPr>
          <p:nvPr>
            <p:ph sz="quarter" idx="13"/>
          </p:nvPr>
        </p:nvSpPr>
        <p:spPr>
          <a:xfrm>
            <a:off x="755576" y="116632"/>
            <a:ext cx="8229600" cy="4683224"/>
          </a:xfrm>
        </p:spPr>
        <p:txBody>
          <a:bodyPr wrap="square" numCol="1" anchor="t" anchorCtr="0" compatLnSpc="1">
            <a:prstTxWarp prst="textNoShape">
              <a:avLst/>
            </a:prstTxWarp>
            <a:normAutofit/>
          </a:bodyPr>
          <a:lstStyle/>
          <a:p>
            <a:pPr marL="0" indent="0" algn="r" rtl="1">
              <a:lnSpc>
                <a:spcPct val="150000"/>
              </a:lnSpc>
              <a:defRPr/>
            </a:pPr>
            <a:r>
              <a:rPr lang="ar-JO" b="1" dirty="0">
                <a:solidFill>
                  <a:schemeClr val="tx1"/>
                </a:solidFill>
                <a:effectLst>
                  <a:outerShdw blurRad="38100" dist="38100" dir="2700000" algn="tl">
                    <a:srgbClr val="000000">
                      <a:alpha val="43137"/>
                    </a:srgbClr>
                  </a:outerShdw>
                </a:effectLst>
                <a:latin typeface="Simplified Arabic" panose="02020603050405020304" pitchFamily="18" charset="-78"/>
                <a:cs typeface="Simplified Arabic" panose="02020603050405020304" pitchFamily="18" charset="-78"/>
              </a:rPr>
              <a:t> </a:t>
            </a:r>
            <a:r>
              <a:rPr lang="ar-SA" b="1" dirty="0">
                <a:solidFill>
                  <a:schemeClr val="tx1"/>
                </a:solidFill>
                <a:effectLst>
                  <a:outerShdw blurRad="38100" dist="38100" dir="2700000" algn="tl">
                    <a:srgbClr val="000000">
                      <a:alpha val="43137"/>
                    </a:srgbClr>
                  </a:outerShdw>
                </a:effectLst>
                <a:latin typeface="Simplified Arabic" panose="02020603050405020304" pitchFamily="18" charset="-78"/>
                <a:cs typeface="Simplified Arabic" panose="02020603050405020304" pitchFamily="18" charset="-78"/>
              </a:rPr>
              <a:t>برزت فكرة تكوين الثقافة العربية خلال </a:t>
            </a:r>
            <a:r>
              <a:rPr lang="ar-SA" b="1" dirty="0">
                <a:solidFill>
                  <a:schemeClr val="tx1"/>
                </a:solidFill>
                <a:effectLst>
                  <a:outerShdw blurRad="38100" dist="38100" dir="2700000" algn="tl">
                    <a:srgbClr val="000000">
                      <a:alpha val="43137"/>
                    </a:srgbClr>
                  </a:outerShdw>
                </a:effectLst>
                <a:highlight>
                  <a:srgbClr val="FFFF00"/>
                </a:highlight>
                <a:latin typeface="Simplified Arabic" panose="02020603050405020304" pitchFamily="18" charset="-78"/>
                <a:cs typeface="Simplified Arabic" panose="02020603050405020304" pitchFamily="18" charset="-78"/>
              </a:rPr>
              <a:t>القرون الثلاثة الاولى </a:t>
            </a:r>
            <a:r>
              <a:rPr lang="ar-SA" b="1" dirty="0">
                <a:solidFill>
                  <a:schemeClr val="tx1"/>
                </a:solidFill>
                <a:effectLst>
                  <a:outerShdw blurRad="38100" dist="38100" dir="2700000" algn="tl">
                    <a:srgbClr val="000000">
                      <a:alpha val="43137"/>
                    </a:srgbClr>
                  </a:outerShdw>
                </a:effectLst>
                <a:latin typeface="Simplified Arabic" panose="02020603050405020304" pitchFamily="18" charset="-78"/>
                <a:cs typeface="Simplified Arabic" panose="02020603050405020304" pitchFamily="18" charset="-78"/>
              </a:rPr>
              <a:t>للهجرة في المراكز العربية التالية : </a:t>
            </a:r>
            <a:endParaRPr lang="ar-JO" b="1" dirty="0">
              <a:solidFill>
                <a:schemeClr val="tx1"/>
              </a:solidFill>
              <a:effectLst>
                <a:outerShdw blurRad="38100" dist="38100" dir="2700000" algn="tl">
                  <a:srgbClr val="000000">
                    <a:alpha val="43137"/>
                  </a:srgbClr>
                </a:outerShdw>
              </a:effectLst>
              <a:latin typeface="Simplified Arabic" panose="02020603050405020304" pitchFamily="18" charset="-78"/>
              <a:cs typeface="Simplified Arabic" panose="02020603050405020304" pitchFamily="18" charset="-78"/>
            </a:endParaRPr>
          </a:p>
          <a:p>
            <a:pPr marL="0" indent="0" algn="r" rtl="1">
              <a:lnSpc>
                <a:spcPct val="150000"/>
              </a:lnSpc>
              <a:buNone/>
              <a:defRPr/>
            </a:pPr>
            <a:r>
              <a:rPr lang="ar-JO" b="1" dirty="0">
                <a:solidFill>
                  <a:schemeClr val="tx1"/>
                </a:solidFill>
                <a:effectLst>
                  <a:outerShdw blurRad="38100" dist="38100" dir="2700000" algn="tl">
                    <a:srgbClr val="000000">
                      <a:alpha val="43137"/>
                    </a:srgbClr>
                  </a:outerShdw>
                </a:effectLst>
                <a:latin typeface="Simplified Arabic" panose="02020603050405020304" pitchFamily="18" charset="-78"/>
                <a:cs typeface="Simplified Arabic" panose="02020603050405020304" pitchFamily="18" charset="-78"/>
              </a:rPr>
              <a:t>1- </a:t>
            </a:r>
            <a:r>
              <a:rPr lang="ar-SA" b="1" dirty="0">
                <a:solidFill>
                  <a:schemeClr val="tx1"/>
                </a:solidFill>
                <a:effectLst>
                  <a:outerShdw blurRad="38100" dist="38100" dir="2700000" algn="tl">
                    <a:srgbClr val="000000">
                      <a:alpha val="43137"/>
                    </a:srgbClr>
                  </a:outerShdw>
                </a:effectLst>
                <a:latin typeface="Simplified Arabic" panose="02020603050405020304" pitchFamily="18" charset="-78"/>
                <a:cs typeface="Simplified Arabic" panose="02020603050405020304" pitchFamily="18" charset="-78"/>
              </a:rPr>
              <a:t>المدينة المنورة</a:t>
            </a:r>
            <a:r>
              <a:rPr lang="ar-JO" b="1" dirty="0">
                <a:solidFill>
                  <a:schemeClr val="tx1"/>
                </a:solidFill>
                <a:effectLst>
                  <a:outerShdw blurRad="38100" dist="38100" dir="2700000" algn="tl">
                    <a:srgbClr val="000000">
                      <a:alpha val="43137"/>
                    </a:srgbClr>
                  </a:outerShdw>
                </a:effectLst>
                <a:latin typeface="Simplified Arabic" panose="02020603050405020304" pitchFamily="18" charset="-78"/>
                <a:cs typeface="Simplified Arabic" panose="02020603050405020304" pitchFamily="18" charset="-78"/>
              </a:rPr>
              <a:t>: نشأ فيها كتب التفسير والمغازي والسير </a:t>
            </a:r>
          </a:p>
          <a:p>
            <a:pPr marL="0" indent="0" algn="r" rtl="1">
              <a:lnSpc>
                <a:spcPct val="150000"/>
              </a:lnSpc>
              <a:buNone/>
              <a:defRPr/>
            </a:pPr>
            <a:r>
              <a:rPr lang="ar-JO" b="1" dirty="0">
                <a:solidFill>
                  <a:schemeClr val="tx1"/>
                </a:solidFill>
                <a:effectLst>
                  <a:outerShdw blurRad="38100" dist="38100" dir="2700000" algn="tl">
                    <a:srgbClr val="000000">
                      <a:alpha val="43137"/>
                    </a:srgbClr>
                  </a:outerShdw>
                </a:effectLst>
                <a:latin typeface="Simplified Arabic" panose="02020603050405020304" pitchFamily="18" charset="-78"/>
                <a:cs typeface="Simplified Arabic" panose="02020603050405020304" pitchFamily="18" charset="-78"/>
              </a:rPr>
              <a:t>2- </a:t>
            </a:r>
            <a:r>
              <a:rPr lang="ar-SA" b="1" dirty="0">
                <a:solidFill>
                  <a:schemeClr val="tx1"/>
                </a:solidFill>
                <a:effectLst>
                  <a:outerShdw blurRad="38100" dist="38100" dir="2700000" algn="tl">
                    <a:srgbClr val="000000">
                      <a:alpha val="43137"/>
                    </a:srgbClr>
                  </a:outerShdw>
                </a:effectLst>
                <a:latin typeface="Simplified Arabic" panose="02020603050405020304" pitchFamily="18" charset="-78"/>
                <a:cs typeface="Simplified Arabic" panose="02020603050405020304" pitchFamily="18" charset="-78"/>
              </a:rPr>
              <a:t> دور الهجرة (الكوفة والبصرة)</a:t>
            </a:r>
            <a:r>
              <a:rPr lang="ar-JO" b="1" dirty="0">
                <a:solidFill>
                  <a:schemeClr val="tx1"/>
                </a:solidFill>
                <a:effectLst>
                  <a:outerShdw blurRad="38100" dist="38100" dir="2700000" algn="tl">
                    <a:srgbClr val="000000">
                      <a:alpha val="43137"/>
                    </a:srgbClr>
                  </a:outerShdw>
                </a:effectLst>
                <a:latin typeface="Simplified Arabic" panose="02020603050405020304" pitchFamily="18" charset="-78"/>
                <a:cs typeface="Simplified Arabic" panose="02020603050405020304" pitchFamily="18" charset="-78"/>
              </a:rPr>
              <a:t>: مدرسة الاخباريين- ثم تطورت لتشمل الجغرافيا – الفلك ....</a:t>
            </a:r>
          </a:p>
          <a:p>
            <a:pPr marL="0" indent="0" algn="r" rtl="1">
              <a:lnSpc>
                <a:spcPct val="150000"/>
              </a:lnSpc>
              <a:buNone/>
              <a:defRPr/>
            </a:pPr>
            <a:r>
              <a:rPr lang="ar-SA" b="1" dirty="0">
                <a:solidFill>
                  <a:schemeClr val="tx1"/>
                </a:solidFill>
                <a:effectLst>
                  <a:outerShdw blurRad="38100" dist="38100" dir="2700000" algn="tl">
                    <a:srgbClr val="000000">
                      <a:alpha val="43137"/>
                    </a:srgbClr>
                  </a:outerShdw>
                </a:effectLst>
                <a:latin typeface="Simplified Arabic" panose="02020603050405020304" pitchFamily="18" charset="-78"/>
                <a:cs typeface="Simplified Arabic" panose="02020603050405020304" pitchFamily="18" charset="-78"/>
              </a:rPr>
              <a:t> ابتداءً ثم الفسطاط </a:t>
            </a:r>
            <a:r>
              <a:rPr lang="ar-JO" b="1" dirty="0">
                <a:solidFill>
                  <a:schemeClr val="tx1"/>
                </a:solidFill>
                <a:effectLst>
                  <a:outerShdw blurRad="38100" dist="38100" dir="2700000" algn="tl">
                    <a:srgbClr val="000000">
                      <a:alpha val="43137"/>
                    </a:srgbClr>
                  </a:outerShdw>
                </a:effectLst>
                <a:latin typeface="Simplified Arabic" panose="02020603050405020304" pitchFamily="18" charset="-78"/>
                <a:cs typeface="Simplified Arabic" panose="02020603050405020304" pitchFamily="18" charset="-78"/>
              </a:rPr>
              <a:t>( في مصر)  </a:t>
            </a:r>
            <a:r>
              <a:rPr lang="ar-SA" b="1" dirty="0">
                <a:solidFill>
                  <a:schemeClr val="tx1"/>
                </a:solidFill>
                <a:effectLst>
                  <a:outerShdw blurRad="38100" dist="38100" dir="2700000" algn="tl">
                    <a:srgbClr val="000000">
                      <a:alpha val="43137"/>
                    </a:srgbClr>
                  </a:outerShdw>
                </a:effectLst>
                <a:latin typeface="Simplified Arabic" panose="02020603050405020304" pitchFamily="18" charset="-78"/>
                <a:cs typeface="Simplified Arabic" panose="02020603050405020304" pitchFamily="18" charset="-78"/>
              </a:rPr>
              <a:t>والقيروان</a:t>
            </a:r>
            <a:r>
              <a:rPr lang="ar-JO" b="1" dirty="0">
                <a:solidFill>
                  <a:schemeClr val="tx1"/>
                </a:solidFill>
                <a:effectLst>
                  <a:outerShdw blurRad="38100" dist="38100" dir="2700000" algn="tl">
                    <a:srgbClr val="000000">
                      <a:alpha val="43137"/>
                    </a:srgbClr>
                  </a:outerShdw>
                </a:effectLst>
                <a:latin typeface="Simplified Arabic" panose="02020603050405020304" pitchFamily="18" charset="-78"/>
                <a:cs typeface="Simplified Arabic" panose="02020603050405020304" pitchFamily="18" charset="-78"/>
              </a:rPr>
              <a:t>( تونس)- دمشق ( بلاد الشام)</a:t>
            </a:r>
            <a:r>
              <a:rPr lang="ar-SA" b="1" dirty="0">
                <a:solidFill>
                  <a:schemeClr val="tx1"/>
                </a:solidFill>
                <a:effectLst>
                  <a:outerShdw blurRad="38100" dist="38100" dir="2700000" algn="tl">
                    <a:srgbClr val="000000">
                      <a:alpha val="43137"/>
                    </a:srgbClr>
                  </a:outerShdw>
                </a:effectLst>
                <a:latin typeface="Simplified Arabic" panose="02020603050405020304" pitchFamily="18" charset="-78"/>
                <a:cs typeface="Simplified Arabic" panose="02020603050405020304" pitchFamily="18" charset="-78"/>
              </a:rPr>
              <a:t>. </a:t>
            </a:r>
            <a:endParaRPr lang="en-US" b="1" dirty="0">
              <a:solidFill>
                <a:schemeClr val="tx1"/>
              </a:solidFill>
              <a:effectLst>
                <a:outerShdw blurRad="38100" dist="38100" dir="2700000" algn="tl">
                  <a:srgbClr val="000000">
                    <a:alpha val="43137"/>
                  </a:srgbClr>
                </a:outerShdw>
              </a:effectLst>
              <a:latin typeface="Simplified Arabic" panose="02020603050405020304" pitchFamily="18" charset="-78"/>
              <a:cs typeface="Simplified Arabic" panose="02020603050405020304" pitchFamily="18" charset="-78"/>
            </a:endParaRPr>
          </a:p>
          <a:p>
            <a:pPr marL="0" indent="0" algn="r" rtl="1">
              <a:lnSpc>
                <a:spcPct val="150000"/>
              </a:lnSpc>
              <a:defRPr/>
            </a:pPr>
            <a:r>
              <a:rPr lang="ar-JO" b="1" dirty="0">
                <a:solidFill>
                  <a:schemeClr val="tx1"/>
                </a:solidFill>
                <a:effectLst>
                  <a:outerShdw blurRad="38100" dist="38100" dir="2700000" algn="tl">
                    <a:srgbClr val="000000">
                      <a:alpha val="43137"/>
                    </a:srgbClr>
                  </a:outerShdw>
                </a:effectLst>
                <a:latin typeface="Simplified Arabic" panose="02020603050405020304" pitchFamily="18" charset="-78"/>
                <a:cs typeface="Simplified Arabic" panose="02020603050405020304" pitchFamily="18" charset="-78"/>
              </a:rPr>
              <a:t> </a:t>
            </a:r>
            <a:r>
              <a:rPr lang="ar-SA" b="1" dirty="0">
                <a:solidFill>
                  <a:schemeClr val="tx1"/>
                </a:solidFill>
                <a:effectLst>
                  <a:outerShdw blurRad="38100" dist="38100" dir="2700000" algn="tl">
                    <a:srgbClr val="000000">
                      <a:alpha val="43137"/>
                    </a:srgbClr>
                  </a:outerShdw>
                </a:effectLst>
                <a:latin typeface="Simplified Arabic" panose="02020603050405020304" pitchFamily="18" charset="-78"/>
                <a:cs typeface="Simplified Arabic" panose="02020603050405020304" pitchFamily="18" charset="-78"/>
              </a:rPr>
              <a:t>لقد عمل العرب في تلك الفترة على وضع أسس ثقافية عربية اسلامية ارتكزت على روح الدعوة الجديدة وأصولهم القافية</a:t>
            </a:r>
            <a:r>
              <a:rPr lang="ar-JO" b="1" dirty="0">
                <a:solidFill>
                  <a:schemeClr val="tx1"/>
                </a:solidFill>
                <a:effectLst>
                  <a:outerShdw blurRad="38100" dist="38100" dir="2700000" algn="tl">
                    <a:srgbClr val="000000">
                      <a:alpha val="43137"/>
                    </a:srgbClr>
                  </a:outerShdw>
                </a:effectLst>
                <a:latin typeface="Simplified Arabic" panose="02020603050405020304" pitchFamily="18" charset="-78"/>
                <a:cs typeface="Simplified Arabic" panose="02020603050405020304" pitchFamily="18" charset="-78"/>
              </a:rPr>
              <a:t>.</a:t>
            </a:r>
          </a:p>
        </p:txBody>
      </p:sp>
    </p:spTree>
  </p:cSld>
  <p:clrMapOvr>
    <a:masterClrMapping/>
  </p:clrMapOvr>
  <mc:AlternateContent xmlns:mc="http://schemas.openxmlformats.org/markup-compatibility/2006" xmlns:p14="http://schemas.microsoft.com/office/powerpoint/2010/main">
    <mc:Choice Requires="p14">
      <p:transition spd="slow" p14:dur="4000">
        <p14:vortex/>
      </p:transition>
    </mc:Choice>
    <mc:Fallback xmlns="">
      <p:transition spd="slow">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3C2033EC-D014-4AC5-B31C-DEDCD905F035}"/>
              </a:ext>
            </a:extLst>
          </p:cNvPr>
          <p:cNvSpPr txBox="1"/>
          <p:nvPr/>
        </p:nvSpPr>
        <p:spPr>
          <a:xfrm>
            <a:off x="323528" y="332657"/>
            <a:ext cx="8712968" cy="7536679"/>
          </a:xfrm>
          <a:prstGeom prst="rect">
            <a:avLst/>
          </a:prstGeom>
          <a:noFill/>
        </p:spPr>
        <p:txBody>
          <a:bodyPr wrap="square">
            <a:spAutoFit/>
          </a:bodyPr>
          <a:lstStyle/>
          <a:p>
            <a:pPr marL="0" indent="0" algn="r" rtl="1">
              <a:lnSpc>
                <a:spcPct val="150000"/>
              </a:lnSpc>
              <a:buNone/>
              <a:defRPr/>
            </a:pPr>
            <a:r>
              <a:rPr lang="ar-JO" b="1" dirty="0">
                <a:solidFill>
                  <a:schemeClr val="tx1"/>
                </a:solidFill>
                <a:effectLst>
                  <a:outerShdw blurRad="38100" dist="38100" dir="2700000" algn="tl">
                    <a:srgbClr val="000000">
                      <a:alpha val="43137"/>
                    </a:srgbClr>
                  </a:outerShdw>
                </a:effectLst>
                <a:latin typeface="Simplified Arabic" panose="02020603050405020304" pitchFamily="18" charset="-78"/>
                <a:cs typeface="Simplified Arabic" panose="02020603050405020304" pitchFamily="18" charset="-78"/>
              </a:rPr>
              <a:t>* ومن أبرز </a:t>
            </a:r>
            <a:r>
              <a:rPr lang="ar-JO" b="1" dirty="0">
                <a:solidFill>
                  <a:schemeClr val="tx1"/>
                </a:solidFill>
                <a:effectLst>
                  <a:outerShdw blurRad="38100" dist="38100" dir="2700000" algn="tl">
                    <a:srgbClr val="000000">
                      <a:alpha val="43137"/>
                    </a:srgbClr>
                  </a:outerShdw>
                </a:effectLst>
                <a:highlight>
                  <a:srgbClr val="FFFF00"/>
                </a:highlight>
                <a:latin typeface="Simplified Arabic" panose="02020603050405020304" pitchFamily="18" charset="-78"/>
                <a:cs typeface="Simplified Arabic" panose="02020603050405020304" pitchFamily="18" charset="-78"/>
              </a:rPr>
              <a:t>مظاهر انتشار الثقافة العربية الإسلامية</a:t>
            </a:r>
            <a:r>
              <a:rPr lang="ar-JO" b="1" dirty="0">
                <a:solidFill>
                  <a:schemeClr val="tx1"/>
                </a:solidFill>
                <a:effectLst>
                  <a:outerShdw blurRad="38100" dist="38100" dir="2700000" algn="tl">
                    <a:srgbClr val="000000">
                      <a:alpha val="43137"/>
                    </a:srgbClr>
                  </a:outerShdw>
                </a:effectLst>
                <a:latin typeface="Simplified Arabic" panose="02020603050405020304" pitchFamily="18" charset="-78"/>
                <a:cs typeface="Simplified Arabic" panose="02020603050405020304" pitchFamily="18" charset="-78"/>
              </a:rPr>
              <a:t>: </a:t>
            </a:r>
          </a:p>
          <a:p>
            <a:pPr marL="0" indent="0" algn="r" rtl="1">
              <a:lnSpc>
                <a:spcPct val="150000"/>
              </a:lnSpc>
              <a:buNone/>
              <a:defRPr/>
            </a:pPr>
            <a:r>
              <a:rPr lang="ar-JO" b="1" dirty="0">
                <a:solidFill>
                  <a:schemeClr val="tx1"/>
                </a:solidFill>
                <a:effectLst>
                  <a:outerShdw blurRad="38100" dist="38100" dir="2700000" algn="tl">
                    <a:srgbClr val="000000">
                      <a:alpha val="43137"/>
                    </a:srgbClr>
                  </a:outerShdw>
                </a:effectLst>
                <a:latin typeface="Simplified Arabic" panose="02020603050405020304" pitchFamily="18" charset="-78"/>
                <a:cs typeface="Simplified Arabic" panose="02020603050405020304" pitchFamily="18" charset="-78"/>
              </a:rPr>
              <a:t>1- </a:t>
            </a:r>
            <a:r>
              <a:rPr lang="ar-SA" b="1" dirty="0">
                <a:solidFill>
                  <a:schemeClr val="tx1"/>
                </a:solidFill>
                <a:effectLst>
                  <a:outerShdw blurRad="38100" dist="38100" dir="2700000" algn="tl">
                    <a:srgbClr val="000000">
                      <a:alpha val="43137"/>
                    </a:srgbClr>
                  </a:outerShdw>
                </a:effectLst>
                <a:latin typeface="Simplified Arabic" panose="02020603050405020304" pitchFamily="18" charset="-78"/>
                <a:cs typeface="Simplified Arabic" panose="02020603050405020304" pitchFamily="18" charset="-78"/>
              </a:rPr>
              <a:t> </a:t>
            </a:r>
            <a:r>
              <a:rPr lang="ar-SA" b="1" dirty="0">
                <a:solidFill>
                  <a:schemeClr val="tx1"/>
                </a:solidFill>
                <a:effectLst>
                  <a:outerShdw blurRad="38100" dist="38100" dir="2700000" algn="tl">
                    <a:srgbClr val="000000">
                      <a:alpha val="43137"/>
                    </a:srgbClr>
                  </a:outerShdw>
                </a:effectLst>
                <a:highlight>
                  <a:srgbClr val="FFFF00"/>
                </a:highlight>
                <a:latin typeface="Simplified Arabic" panose="02020603050405020304" pitchFamily="18" charset="-78"/>
                <a:cs typeface="Simplified Arabic" panose="02020603050405020304" pitchFamily="18" charset="-78"/>
              </a:rPr>
              <a:t>ظهرت الدراسات الإسلامية</a:t>
            </a:r>
            <a:r>
              <a:rPr lang="ar-JO" b="1" dirty="0">
                <a:solidFill>
                  <a:schemeClr val="tx1"/>
                </a:solidFill>
                <a:effectLst>
                  <a:outerShdw blurRad="38100" dist="38100" dir="2700000" algn="tl">
                    <a:srgbClr val="000000">
                      <a:alpha val="43137"/>
                    </a:srgbClr>
                  </a:outerShdw>
                </a:effectLst>
                <a:highlight>
                  <a:srgbClr val="FFFF00"/>
                </a:highlight>
                <a:latin typeface="Simplified Arabic" panose="02020603050405020304" pitchFamily="18" charset="-78"/>
                <a:cs typeface="Simplified Arabic" panose="02020603050405020304" pitchFamily="18" charset="-78"/>
              </a:rPr>
              <a:t>= العلوم السلامية :</a:t>
            </a:r>
            <a:r>
              <a:rPr lang="ar-SA" b="1" dirty="0">
                <a:solidFill>
                  <a:schemeClr val="tx1"/>
                </a:solidFill>
                <a:effectLst>
                  <a:outerShdw blurRad="38100" dist="38100" dir="2700000" algn="tl">
                    <a:srgbClr val="000000">
                      <a:alpha val="43137"/>
                    </a:srgbClr>
                  </a:outerShdw>
                </a:effectLst>
                <a:highlight>
                  <a:srgbClr val="FFFF00"/>
                </a:highlight>
                <a:latin typeface="Simplified Arabic" panose="02020603050405020304" pitchFamily="18" charset="-78"/>
                <a:cs typeface="Simplified Arabic" panose="02020603050405020304" pitchFamily="18" charset="-78"/>
              </a:rPr>
              <a:t> </a:t>
            </a:r>
            <a:r>
              <a:rPr lang="ar-SA" b="1" dirty="0">
                <a:solidFill>
                  <a:schemeClr val="tx1"/>
                </a:solidFill>
                <a:effectLst>
                  <a:outerShdw blurRad="38100" dist="38100" dir="2700000" algn="tl">
                    <a:srgbClr val="000000">
                      <a:alpha val="43137"/>
                    </a:srgbClr>
                  </a:outerShdw>
                </a:effectLst>
                <a:latin typeface="Simplified Arabic" panose="02020603050405020304" pitchFamily="18" charset="-78"/>
                <a:cs typeface="Simplified Arabic" panose="02020603050405020304" pitchFamily="18" charset="-78"/>
              </a:rPr>
              <a:t>متمثلة في القراءات والتفسير والحديث والفقه</a:t>
            </a:r>
            <a:r>
              <a:rPr lang="ar-JO" b="1" dirty="0">
                <a:solidFill>
                  <a:schemeClr val="tx1"/>
                </a:solidFill>
                <a:effectLst>
                  <a:outerShdw blurRad="38100" dist="38100" dir="2700000" algn="tl">
                    <a:srgbClr val="000000">
                      <a:alpha val="43137"/>
                    </a:srgbClr>
                  </a:outerShdw>
                </a:effectLst>
                <a:latin typeface="Simplified Arabic" panose="02020603050405020304" pitchFamily="18" charset="-78"/>
                <a:cs typeface="Simplified Arabic" panose="02020603050405020304" pitchFamily="18" charset="-78"/>
              </a:rPr>
              <a:t>.( نشأتها – ملامح تطورها – اهم العلوم الإسلامية . </a:t>
            </a:r>
          </a:p>
          <a:p>
            <a:pPr marL="0" indent="0" algn="r" rtl="1">
              <a:lnSpc>
                <a:spcPct val="150000"/>
              </a:lnSpc>
              <a:defRPr/>
            </a:pPr>
            <a:r>
              <a:rPr lang="ar-SA" b="1" dirty="0">
                <a:solidFill>
                  <a:schemeClr val="tx1"/>
                </a:solidFill>
                <a:effectLst>
                  <a:outerShdw blurRad="38100" dist="38100" dir="2700000" algn="tl">
                    <a:srgbClr val="000000">
                      <a:alpha val="43137"/>
                    </a:srgbClr>
                  </a:outerShdw>
                </a:effectLst>
                <a:latin typeface="Simplified Arabic" panose="02020603050405020304" pitchFamily="18" charset="-78"/>
                <a:cs typeface="Simplified Arabic" panose="02020603050405020304" pitchFamily="18" charset="-78"/>
              </a:rPr>
              <a:t>  </a:t>
            </a:r>
            <a:r>
              <a:rPr lang="ar-JO" b="1" dirty="0">
                <a:solidFill>
                  <a:schemeClr val="tx1"/>
                </a:solidFill>
                <a:effectLst>
                  <a:outerShdw blurRad="38100" dist="38100" dir="2700000" algn="tl">
                    <a:srgbClr val="000000">
                      <a:alpha val="43137"/>
                    </a:srgbClr>
                  </a:outerShdw>
                </a:effectLst>
                <a:latin typeface="Simplified Arabic" panose="02020603050405020304" pitchFamily="18" charset="-78"/>
                <a:cs typeface="Simplified Arabic" panose="02020603050405020304" pitchFamily="18" charset="-78"/>
              </a:rPr>
              <a:t>كيف تشكلت المدارس الإسلامية :</a:t>
            </a:r>
          </a:p>
          <a:p>
            <a:pPr marL="0" indent="0" algn="r" rtl="1">
              <a:lnSpc>
                <a:spcPct val="150000"/>
              </a:lnSpc>
              <a:defRPr/>
            </a:pPr>
            <a:r>
              <a:rPr lang="ar-JO" b="1" dirty="0">
                <a:solidFill>
                  <a:schemeClr val="tx1"/>
                </a:solidFill>
                <a:effectLst>
                  <a:outerShdw blurRad="38100" dist="38100" dir="2700000" algn="tl">
                    <a:srgbClr val="000000">
                      <a:alpha val="43137"/>
                    </a:srgbClr>
                  </a:outerShdw>
                </a:effectLst>
                <a:latin typeface="Simplified Arabic" panose="02020603050405020304" pitchFamily="18" charset="-78"/>
                <a:cs typeface="Simplified Arabic" panose="02020603050405020304" pitchFamily="18" charset="-78"/>
              </a:rPr>
              <a:t> 1-</a:t>
            </a:r>
            <a:r>
              <a:rPr lang="ar-SA" b="1" dirty="0">
                <a:solidFill>
                  <a:schemeClr val="tx1"/>
                </a:solidFill>
                <a:effectLst>
                  <a:outerShdw blurRad="38100" dist="38100" dir="2700000" algn="tl">
                    <a:srgbClr val="000000">
                      <a:alpha val="43137"/>
                    </a:srgbClr>
                  </a:outerShdw>
                </a:effectLst>
                <a:latin typeface="Simplified Arabic" panose="02020603050405020304" pitchFamily="18" charset="-78"/>
                <a:cs typeface="Simplified Arabic" panose="02020603050405020304" pitchFamily="18" charset="-78"/>
              </a:rPr>
              <a:t>لعب</a:t>
            </a:r>
            <a:r>
              <a:rPr lang="ar-SA" b="1" dirty="0">
                <a:solidFill>
                  <a:schemeClr val="tx1"/>
                </a:solidFill>
                <a:effectLst>
                  <a:outerShdw blurRad="38100" dist="38100" dir="2700000" algn="tl">
                    <a:srgbClr val="000000">
                      <a:alpha val="43137"/>
                    </a:srgbClr>
                  </a:outerShdw>
                </a:effectLst>
                <a:highlight>
                  <a:srgbClr val="FFFF00"/>
                </a:highlight>
                <a:latin typeface="Simplified Arabic" panose="02020603050405020304" pitchFamily="18" charset="-78"/>
                <a:cs typeface="Simplified Arabic" panose="02020603050405020304" pitchFamily="18" charset="-78"/>
              </a:rPr>
              <a:t> </a:t>
            </a:r>
            <a:r>
              <a:rPr lang="ar-SA" b="1" dirty="0">
                <a:solidFill>
                  <a:srgbClr val="FF0000"/>
                </a:solidFill>
                <a:effectLst>
                  <a:outerShdw blurRad="38100" dist="38100" dir="2700000" algn="tl">
                    <a:srgbClr val="000000">
                      <a:alpha val="43137"/>
                    </a:srgbClr>
                  </a:outerShdw>
                </a:effectLst>
                <a:highlight>
                  <a:srgbClr val="FFFF00"/>
                </a:highlight>
                <a:latin typeface="Simplified Arabic" panose="02020603050405020304" pitchFamily="18" charset="-78"/>
                <a:cs typeface="Simplified Arabic" panose="02020603050405020304" pitchFamily="18" charset="-78"/>
              </a:rPr>
              <a:t>القراء</a:t>
            </a:r>
            <a:r>
              <a:rPr lang="ar-JO" b="1" dirty="0">
                <a:solidFill>
                  <a:srgbClr val="FF0000"/>
                </a:solidFill>
                <a:effectLst>
                  <a:outerShdw blurRad="38100" dist="38100" dir="2700000" algn="tl">
                    <a:srgbClr val="000000">
                      <a:alpha val="43137"/>
                    </a:srgbClr>
                  </a:outerShdw>
                </a:effectLst>
                <a:highlight>
                  <a:srgbClr val="FFFF00"/>
                </a:highlight>
                <a:latin typeface="Simplified Arabic" panose="02020603050405020304" pitchFamily="18" charset="-78"/>
                <a:cs typeface="Simplified Arabic" panose="02020603050405020304" pitchFamily="18" charset="-78"/>
              </a:rPr>
              <a:t>= الصحابة </a:t>
            </a:r>
            <a:r>
              <a:rPr lang="ar-SA" b="1" dirty="0">
                <a:solidFill>
                  <a:srgbClr val="FF0000"/>
                </a:solidFill>
                <a:effectLst>
                  <a:outerShdw blurRad="38100" dist="38100" dir="2700000" algn="tl">
                    <a:srgbClr val="000000">
                      <a:alpha val="43137"/>
                    </a:srgbClr>
                  </a:outerShdw>
                </a:effectLst>
                <a:highlight>
                  <a:srgbClr val="FFFF00"/>
                </a:highlight>
                <a:latin typeface="Simplified Arabic" panose="02020603050405020304" pitchFamily="18" charset="-78"/>
                <a:cs typeface="Simplified Arabic" panose="02020603050405020304" pitchFamily="18" charset="-78"/>
              </a:rPr>
              <a:t> </a:t>
            </a:r>
            <a:r>
              <a:rPr lang="ar-SA" b="1" dirty="0">
                <a:solidFill>
                  <a:srgbClr val="FF0000"/>
                </a:solidFill>
                <a:effectLst>
                  <a:outerShdw blurRad="38100" dist="38100" dir="2700000" algn="tl">
                    <a:srgbClr val="000000">
                      <a:alpha val="43137"/>
                    </a:srgbClr>
                  </a:outerShdw>
                </a:effectLst>
                <a:latin typeface="Simplified Arabic" panose="02020603050405020304" pitchFamily="18" charset="-78"/>
                <a:cs typeface="Simplified Arabic" panose="02020603050405020304" pitchFamily="18" charset="-78"/>
              </a:rPr>
              <a:t>دوراً هاماً في تعليم الناس قراءة القرآن وتعريفهم بالمفاهيم الإسلامية</a:t>
            </a:r>
            <a:r>
              <a:rPr lang="ar-JO" b="1" dirty="0">
                <a:solidFill>
                  <a:srgbClr val="FF0000"/>
                </a:solidFill>
                <a:effectLst>
                  <a:outerShdw blurRad="38100" dist="38100" dir="2700000" algn="tl">
                    <a:srgbClr val="000000">
                      <a:alpha val="43137"/>
                    </a:srgbClr>
                  </a:outerShdw>
                </a:effectLst>
                <a:latin typeface="Simplified Arabic" panose="02020603050405020304" pitchFamily="18" charset="-78"/>
                <a:cs typeface="Simplified Arabic" panose="02020603050405020304" pitchFamily="18" charset="-78"/>
              </a:rPr>
              <a:t>.</a:t>
            </a:r>
          </a:p>
          <a:p>
            <a:pPr marL="0" indent="0" algn="r" rtl="1">
              <a:lnSpc>
                <a:spcPct val="150000"/>
              </a:lnSpc>
              <a:defRPr/>
            </a:pPr>
            <a:r>
              <a:rPr lang="ar-SA" b="1" dirty="0">
                <a:solidFill>
                  <a:schemeClr val="tx1"/>
                </a:solidFill>
                <a:effectLst>
                  <a:outerShdw blurRad="38100" dist="38100" dir="2700000" algn="tl">
                    <a:srgbClr val="000000">
                      <a:alpha val="43137"/>
                    </a:srgbClr>
                  </a:outerShdw>
                </a:effectLst>
                <a:latin typeface="Simplified Arabic" panose="02020603050405020304" pitchFamily="18" charset="-78"/>
                <a:cs typeface="Simplified Arabic" panose="02020603050405020304" pitchFamily="18" charset="-78"/>
              </a:rPr>
              <a:t> ورافق تطور الدراسات الاسلامية تكوين </a:t>
            </a:r>
            <a:r>
              <a:rPr lang="ar-SA" b="1" dirty="0">
                <a:solidFill>
                  <a:schemeClr val="tx1"/>
                </a:solidFill>
                <a:effectLst>
                  <a:outerShdw blurRad="38100" dist="38100" dir="2700000" algn="tl">
                    <a:srgbClr val="000000">
                      <a:alpha val="43137"/>
                    </a:srgbClr>
                  </a:outerShdw>
                </a:effectLst>
                <a:highlight>
                  <a:srgbClr val="FFFF00"/>
                </a:highlight>
                <a:latin typeface="Simplified Arabic" panose="02020603050405020304" pitchFamily="18" charset="-78"/>
                <a:cs typeface="Simplified Arabic" panose="02020603050405020304" pitchFamily="18" charset="-78"/>
              </a:rPr>
              <a:t>حلقات للعلم </a:t>
            </a:r>
            <a:r>
              <a:rPr lang="ar-SA" b="1" dirty="0">
                <a:solidFill>
                  <a:schemeClr val="tx1"/>
                </a:solidFill>
                <a:effectLst>
                  <a:outerShdw blurRad="38100" dist="38100" dir="2700000" algn="tl">
                    <a:srgbClr val="000000">
                      <a:alpha val="43137"/>
                    </a:srgbClr>
                  </a:outerShdw>
                </a:effectLst>
                <a:latin typeface="Simplified Arabic" panose="02020603050405020304" pitchFamily="18" charset="-78"/>
                <a:cs typeface="Simplified Arabic" panose="02020603050405020304" pitchFamily="18" charset="-78"/>
              </a:rPr>
              <a:t>ومن ثم ظهور </a:t>
            </a:r>
            <a:r>
              <a:rPr lang="ar-SA" b="1" dirty="0">
                <a:solidFill>
                  <a:schemeClr val="tx1"/>
                </a:solidFill>
                <a:effectLst>
                  <a:outerShdw blurRad="38100" dist="38100" dir="2700000" algn="tl">
                    <a:srgbClr val="000000">
                      <a:alpha val="43137"/>
                    </a:srgbClr>
                  </a:outerShdw>
                </a:effectLst>
                <a:highlight>
                  <a:srgbClr val="FFFF00"/>
                </a:highlight>
                <a:latin typeface="Simplified Arabic" panose="02020603050405020304" pitchFamily="18" charset="-78"/>
                <a:cs typeface="Simplified Arabic" panose="02020603050405020304" pitchFamily="18" charset="-78"/>
              </a:rPr>
              <a:t>مدارس فكرية </a:t>
            </a:r>
            <a:r>
              <a:rPr lang="ar-SA" b="1" dirty="0">
                <a:solidFill>
                  <a:schemeClr val="tx1"/>
                </a:solidFill>
                <a:effectLst>
                  <a:outerShdw blurRad="38100" dist="38100" dir="2700000" algn="tl">
                    <a:srgbClr val="000000">
                      <a:alpha val="43137"/>
                    </a:srgbClr>
                  </a:outerShdw>
                </a:effectLst>
                <a:latin typeface="Simplified Arabic" panose="02020603050405020304" pitchFamily="18" charset="-78"/>
                <a:cs typeface="Simplified Arabic" panose="02020603050405020304" pitchFamily="18" charset="-78"/>
              </a:rPr>
              <a:t>وفقهية وصولاً إلى ظهور أعلام بارزين أو أئمة </a:t>
            </a:r>
            <a:r>
              <a:rPr lang="ar-JO" b="1" dirty="0">
                <a:solidFill>
                  <a:schemeClr val="tx1"/>
                </a:solidFill>
                <a:effectLst>
                  <a:outerShdw blurRad="38100" dist="38100" dir="2700000" algn="tl">
                    <a:srgbClr val="000000">
                      <a:alpha val="43137"/>
                    </a:srgbClr>
                  </a:outerShdw>
                </a:effectLst>
                <a:latin typeface="Simplified Arabic" panose="02020603050405020304" pitchFamily="18" charset="-78"/>
                <a:cs typeface="Simplified Arabic" panose="02020603050405020304" pitchFamily="18" charset="-78"/>
              </a:rPr>
              <a:t>ثم </a:t>
            </a:r>
            <a:r>
              <a:rPr lang="ar-JO" b="1" dirty="0">
                <a:solidFill>
                  <a:schemeClr val="tx1"/>
                </a:solidFill>
                <a:effectLst>
                  <a:outerShdw blurRad="38100" dist="38100" dir="2700000" algn="tl">
                    <a:srgbClr val="000000">
                      <a:alpha val="43137"/>
                    </a:srgbClr>
                  </a:outerShdw>
                </a:effectLst>
                <a:highlight>
                  <a:srgbClr val="FFFF00"/>
                </a:highlight>
                <a:latin typeface="Simplified Arabic" panose="02020603050405020304" pitchFamily="18" charset="-78"/>
                <a:cs typeface="Simplified Arabic" panose="02020603050405020304" pitchFamily="18" charset="-78"/>
              </a:rPr>
              <a:t>تطورت المدرسة </a:t>
            </a:r>
            <a:r>
              <a:rPr lang="ar-JO" b="1" dirty="0">
                <a:solidFill>
                  <a:schemeClr val="tx1"/>
                </a:solidFill>
                <a:effectLst>
                  <a:outerShdw blurRad="38100" dist="38100" dir="2700000" algn="tl">
                    <a:srgbClr val="000000">
                      <a:alpha val="43137"/>
                    </a:srgbClr>
                  </a:outerShdw>
                </a:effectLst>
                <a:latin typeface="Simplified Arabic" panose="02020603050405020304" pitchFamily="18" charset="-78"/>
                <a:cs typeface="Simplified Arabic" panose="02020603050405020304" pitchFamily="18" charset="-78"/>
              </a:rPr>
              <a:t>( في القرن الرابع مع المدرسة النظامية – مدرسة الازهر)</a:t>
            </a:r>
          </a:p>
          <a:p>
            <a:pPr marL="0" indent="0" algn="r" rtl="1">
              <a:lnSpc>
                <a:spcPct val="150000"/>
              </a:lnSpc>
              <a:defRPr/>
            </a:pPr>
            <a:r>
              <a:rPr lang="ar-JO" b="1" dirty="0">
                <a:effectLst>
                  <a:outerShdw blurRad="38100" dist="38100" dir="2700000" algn="tl">
                    <a:srgbClr val="000000">
                      <a:alpha val="43137"/>
                    </a:srgbClr>
                  </a:outerShdw>
                </a:effectLst>
                <a:latin typeface="Simplified Arabic" panose="02020603050405020304" pitchFamily="18" charset="-78"/>
                <a:cs typeface="Simplified Arabic" panose="02020603050405020304" pitchFamily="18" charset="-78"/>
              </a:rPr>
              <a:t>2- </a:t>
            </a:r>
            <a:r>
              <a:rPr lang="ar-JO" b="1" dirty="0">
                <a:effectLst>
                  <a:outerShdw blurRad="38100" dist="38100" dir="2700000" algn="tl">
                    <a:srgbClr val="000000">
                      <a:alpha val="43137"/>
                    </a:srgbClr>
                  </a:outerShdw>
                </a:effectLst>
                <a:highlight>
                  <a:srgbClr val="FFFF00"/>
                </a:highlight>
                <a:latin typeface="Simplified Arabic" panose="02020603050405020304" pitchFamily="18" charset="-78"/>
                <a:cs typeface="Simplified Arabic" panose="02020603050405020304" pitchFamily="18" charset="-78"/>
              </a:rPr>
              <a:t>ظهرت</a:t>
            </a:r>
            <a:r>
              <a:rPr lang="ar-SA" b="1" dirty="0">
                <a:effectLst>
                  <a:outerShdw blurRad="38100" dist="38100" dir="2700000" algn="tl">
                    <a:srgbClr val="000000">
                      <a:alpha val="43137"/>
                    </a:srgbClr>
                  </a:outerShdw>
                </a:effectLst>
                <a:highlight>
                  <a:srgbClr val="FFFF00"/>
                </a:highlight>
                <a:latin typeface="Simplified Arabic" panose="02020603050405020304" pitchFamily="18" charset="-78"/>
                <a:cs typeface="Simplified Arabic" panose="02020603050405020304" pitchFamily="18" charset="-78"/>
              </a:rPr>
              <a:t> الدراسات العربية</a:t>
            </a:r>
            <a:r>
              <a:rPr lang="ar-JO" b="1" dirty="0">
                <a:effectLst>
                  <a:outerShdw blurRad="38100" dist="38100" dir="2700000" algn="tl">
                    <a:srgbClr val="000000">
                      <a:alpha val="43137"/>
                    </a:srgbClr>
                  </a:outerShdw>
                </a:effectLst>
                <a:highlight>
                  <a:srgbClr val="FFFF00"/>
                </a:highlight>
                <a:latin typeface="Simplified Arabic" panose="02020603050405020304" pitchFamily="18" charset="-78"/>
                <a:cs typeface="Simplified Arabic" panose="02020603050405020304" pitchFamily="18" charset="-78"/>
              </a:rPr>
              <a:t>:  التي تشمل </a:t>
            </a:r>
            <a:r>
              <a:rPr lang="ar-SA" b="1" dirty="0">
                <a:effectLst>
                  <a:outerShdw blurRad="38100" dist="38100" dir="2700000" algn="tl">
                    <a:srgbClr val="000000">
                      <a:alpha val="43137"/>
                    </a:srgbClr>
                  </a:outerShdw>
                </a:effectLst>
                <a:highlight>
                  <a:srgbClr val="FFFF00"/>
                </a:highlight>
                <a:latin typeface="Simplified Arabic" panose="02020603050405020304" pitchFamily="18" charset="-78"/>
                <a:cs typeface="Simplified Arabic" panose="02020603050405020304" pitchFamily="18" charset="-78"/>
              </a:rPr>
              <a:t> </a:t>
            </a:r>
            <a:r>
              <a:rPr lang="ar-SA" b="1" dirty="0">
                <a:solidFill>
                  <a:srgbClr val="FF0000"/>
                </a:solidFill>
                <a:effectLst>
                  <a:outerShdw blurRad="38100" dist="38100" dir="2700000" algn="tl">
                    <a:srgbClr val="000000">
                      <a:alpha val="43137"/>
                    </a:srgbClr>
                  </a:outerShdw>
                </a:effectLst>
                <a:latin typeface="Simplified Arabic" panose="02020603050405020304" pitchFamily="18" charset="-78"/>
                <a:cs typeface="Simplified Arabic" panose="02020603050405020304" pitchFamily="18" charset="-78"/>
              </a:rPr>
              <a:t>في اللغة والأخبار والأنساب</a:t>
            </a:r>
            <a:r>
              <a:rPr lang="ar-JO" b="1" dirty="0">
                <a:solidFill>
                  <a:srgbClr val="FF0000"/>
                </a:solidFill>
                <a:effectLst>
                  <a:outerShdw blurRad="38100" dist="38100" dir="2700000" algn="tl">
                    <a:srgbClr val="000000">
                      <a:alpha val="43137"/>
                    </a:srgbClr>
                  </a:outerShdw>
                </a:effectLst>
                <a:latin typeface="Simplified Arabic" panose="02020603050405020304" pitchFamily="18" charset="-78"/>
                <a:cs typeface="Simplified Arabic" panose="02020603050405020304" pitchFamily="18" charset="-78"/>
              </a:rPr>
              <a:t> - النحو</a:t>
            </a:r>
            <a:r>
              <a:rPr lang="ar-SA" b="1" dirty="0">
                <a:solidFill>
                  <a:srgbClr val="FF0000"/>
                </a:solidFill>
                <a:effectLst>
                  <a:outerShdw blurRad="38100" dist="38100" dir="2700000" algn="tl">
                    <a:srgbClr val="000000">
                      <a:alpha val="43137"/>
                    </a:srgbClr>
                  </a:outerShdw>
                </a:effectLst>
                <a:latin typeface="Simplified Arabic" panose="02020603050405020304" pitchFamily="18" charset="-78"/>
                <a:cs typeface="Simplified Arabic" panose="02020603050405020304" pitchFamily="18" charset="-78"/>
              </a:rPr>
              <a:t> إضافة إلى الشعر</a:t>
            </a:r>
            <a:r>
              <a:rPr lang="ar-JO" b="1" dirty="0">
                <a:effectLst>
                  <a:outerShdw blurRad="38100" dist="38100" dir="2700000" algn="tl">
                    <a:srgbClr val="000000">
                      <a:alpha val="43137"/>
                    </a:srgbClr>
                  </a:outerShdw>
                </a:effectLst>
                <a:latin typeface="Simplified Arabic" panose="02020603050405020304" pitchFamily="18" charset="-78"/>
                <a:cs typeface="Simplified Arabic" panose="02020603050405020304" pitchFamily="18" charset="-78"/>
              </a:rPr>
              <a:t>.</a:t>
            </a:r>
          </a:p>
          <a:p>
            <a:pPr marL="0" indent="0" algn="r" rtl="1">
              <a:lnSpc>
                <a:spcPct val="150000"/>
              </a:lnSpc>
              <a:defRPr/>
            </a:pPr>
            <a:r>
              <a:rPr lang="ar-SA" b="1" dirty="0">
                <a:effectLst>
                  <a:outerShdw blurRad="38100" dist="38100" dir="2700000" algn="tl">
                    <a:srgbClr val="000000">
                      <a:alpha val="43137"/>
                    </a:srgbClr>
                  </a:outerShdw>
                </a:effectLst>
                <a:latin typeface="Simplified Arabic" panose="02020603050405020304" pitchFamily="18" charset="-78"/>
                <a:cs typeface="Simplified Arabic" panose="02020603050405020304" pitchFamily="18" charset="-78"/>
              </a:rPr>
              <a:t>  بدأ الاهتمام </a:t>
            </a:r>
            <a:r>
              <a:rPr lang="ar-SA" b="1" dirty="0">
                <a:solidFill>
                  <a:srgbClr val="FF0000"/>
                </a:solidFill>
                <a:effectLst>
                  <a:outerShdw blurRad="38100" dist="38100" dir="2700000" algn="tl">
                    <a:srgbClr val="000000">
                      <a:alpha val="43137"/>
                    </a:srgbClr>
                  </a:outerShdw>
                </a:effectLst>
                <a:highlight>
                  <a:srgbClr val="FFFF00"/>
                </a:highlight>
                <a:latin typeface="Simplified Arabic" panose="02020603050405020304" pitchFamily="18" charset="-78"/>
                <a:cs typeface="Simplified Arabic" panose="02020603050405020304" pitchFamily="18" charset="-78"/>
              </a:rPr>
              <a:t>في</a:t>
            </a:r>
            <a:r>
              <a:rPr lang="ar-JO" b="1" dirty="0">
                <a:solidFill>
                  <a:srgbClr val="FF0000"/>
                </a:solidFill>
                <a:effectLst>
                  <a:outerShdw blurRad="38100" dist="38100" dir="2700000" algn="tl">
                    <a:srgbClr val="000000">
                      <a:alpha val="43137"/>
                    </a:srgbClr>
                  </a:outerShdw>
                </a:effectLst>
                <a:highlight>
                  <a:srgbClr val="FFFF00"/>
                </a:highlight>
                <a:latin typeface="Simplified Arabic" panose="02020603050405020304" pitchFamily="18" charset="-78"/>
                <a:cs typeface="Simplified Arabic" panose="02020603050405020304" pitchFamily="18" charset="-78"/>
              </a:rPr>
              <a:t> اللغة العربية</a:t>
            </a:r>
            <a:r>
              <a:rPr lang="ar-SA" b="1" dirty="0">
                <a:solidFill>
                  <a:srgbClr val="FF0000"/>
                </a:solidFill>
                <a:effectLst>
                  <a:outerShdw blurRad="38100" dist="38100" dir="2700000" algn="tl">
                    <a:srgbClr val="000000">
                      <a:alpha val="43137"/>
                    </a:srgbClr>
                  </a:outerShdw>
                </a:effectLst>
                <a:highlight>
                  <a:srgbClr val="FFFF00"/>
                </a:highlight>
                <a:latin typeface="Simplified Arabic" panose="02020603050405020304" pitchFamily="18" charset="-78"/>
                <a:cs typeface="Simplified Arabic" panose="02020603050405020304" pitchFamily="18" charset="-78"/>
              </a:rPr>
              <a:t> في وقت مبكر</a:t>
            </a:r>
            <a:r>
              <a:rPr lang="ar-JO" b="1" dirty="0">
                <a:effectLst>
                  <a:outerShdw blurRad="38100" dist="38100" dir="2700000" algn="tl">
                    <a:srgbClr val="000000">
                      <a:alpha val="43137"/>
                    </a:srgbClr>
                  </a:outerShdw>
                </a:effectLst>
                <a:latin typeface="Simplified Arabic" panose="02020603050405020304" pitchFamily="18" charset="-78"/>
                <a:cs typeface="Simplified Arabic" panose="02020603050405020304" pitchFamily="18" charset="-78"/>
              </a:rPr>
              <a:t>؛</a:t>
            </a:r>
            <a:r>
              <a:rPr lang="ar-SA" b="1" dirty="0">
                <a:effectLst>
                  <a:outerShdw blurRad="38100" dist="38100" dir="2700000" algn="tl">
                    <a:srgbClr val="000000">
                      <a:alpha val="43137"/>
                    </a:srgbClr>
                  </a:outerShdw>
                </a:effectLst>
                <a:latin typeface="Simplified Arabic" panose="02020603050405020304" pitchFamily="18" charset="-78"/>
                <a:cs typeface="Simplified Arabic" panose="02020603050405020304" pitchFamily="18" charset="-78"/>
              </a:rPr>
              <a:t> لأهمية اللغة في قراءة القرآن بصورة صحيحة ، وأوجب ذلك استعمال العربية من قبل أعداد متزايدة من الموالي واختلاط العرب في الامصار بغيرهم ، وظهور اللحن نتيجة ذلك مما </a:t>
            </a:r>
            <a:r>
              <a:rPr lang="ar-SA" b="1" dirty="0">
                <a:effectLst>
                  <a:outerShdw blurRad="38100" dist="38100" dir="2700000" algn="tl">
                    <a:srgbClr val="000000">
                      <a:alpha val="43137"/>
                    </a:srgbClr>
                  </a:outerShdw>
                </a:effectLst>
                <a:highlight>
                  <a:srgbClr val="FFFF00"/>
                </a:highlight>
                <a:latin typeface="Simplified Arabic" panose="02020603050405020304" pitchFamily="18" charset="-78"/>
                <a:cs typeface="Simplified Arabic" panose="02020603050405020304" pitchFamily="18" charset="-78"/>
              </a:rPr>
              <a:t>ولّد رد فعل قوي في دوائر العرب والمستعربين لحماية العربية والحفاظ على نقائها.</a:t>
            </a:r>
            <a:endParaRPr lang="en-US" b="1" dirty="0">
              <a:effectLst>
                <a:outerShdw blurRad="38100" dist="38100" dir="2700000" algn="tl">
                  <a:srgbClr val="000000">
                    <a:alpha val="43137"/>
                  </a:srgbClr>
                </a:outerShdw>
              </a:effectLst>
              <a:highlight>
                <a:srgbClr val="FFFF00"/>
              </a:highlight>
              <a:latin typeface="Simplified Arabic" panose="02020603050405020304" pitchFamily="18" charset="-78"/>
              <a:cs typeface="Simplified Arabic" panose="02020603050405020304" pitchFamily="18" charset="-78"/>
            </a:endParaRPr>
          </a:p>
          <a:p>
            <a:pPr marL="0" indent="0" algn="r" rtl="1">
              <a:lnSpc>
                <a:spcPct val="150000"/>
              </a:lnSpc>
              <a:defRPr/>
            </a:pPr>
            <a:r>
              <a:rPr lang="ar-SA" b="1" dirty="0">
                <a:effectLst>
                  <a:outerShdw blurRad="38100" dist="38100" dir="2700000" algn="tl">
                    <a:srgbClr val="000000">
                      <a:alpha val="43137"/>
                    </a:srgbClr>
                  </a:outerShdw>
                </a:effectLst>
                <a:latin typeface="Simplified Arabic" panose="02020603050405020304" pitchFamily="18" charset="-78"/>
                <a:cs typeface="Simplified Arabic" panose="02020603050405020304" pitchFamily="18" charset="-78"/>
              </a:rPr>
              <a:t> وقد اتصلت بدايات الدراسات العربية بدراسة النحو لارتباطه </a:t>
            </a:r>
            <a:r>
              <a:rPr lang="ar-SA" b="1" dirty="0">
                <a:effectLst>
                  <a:outerShdw blurRad="38100" dist="38100" dir="2700000" algn="tl">
                    <a:srgbClr val="000000">
                      <a:alpha val="43137"/>
                    </a:srgbClr>
                  </a:outerShdw>
                </a:effectLst>
                <a:highlight>
                  <a:srgbClr val="FFFF00"/>
                </a:highlight>
                <a:latin typeface="Simplified Arabic" panose="02020603050405020304" pitchFamily="18" charset="-78"/>
                <a:cs typeface="Simplified Arabic" panose="02020603050405020304" pitchFamily="18" charset="-78"/>
              </a:rPr>
              <a:t>بفهم القرآن الكريم </a:t>
            </a:r>
            <a:r>
              <a:rPr lang="ar-SA" b="1" dirty="0">
                <a:effectLst>
                  <a:outerShdw blurRad="38100" dist="38100" dir="2700000" algn="tl">
                    <a:srgbClr val="000000">
                      <a:alpha val="43137"/>
                    </a:srgbClr>
                  </a:outerShdw>
                </a:effectLst>
                <a:latin typeface="Simplified Arabic" panose="02020603050405020304" pitchFamily="18" charset="-78"/>
                <a:cs typeface="Simplified Arabic" panose="02020603050405020304" pitchFamily="18" charset="-78"/>
              </a:rPr>
              <a:t>وقد استقرت مفاهيم الدراسة النحوية ونطاقها خلال القرنين الأول للهجرة كما ارتبط فهم القرآن والحديث بالرجوع إلى الشعر وشملت الدراسات شعر العرب وأخبارهم وأيامهم .   </a:t>
            </a:r>
            <a:endParaRPr lang="ar-JO" b="1" dirty="0">
              <a:effectLst>
                <a:outerShdw blurRad="38100" dist="38100" dir="2700000" algn="tl">
                  <a:srgbClr val="000000">
                    <a:alpha val="43137"/>
                  </a:srgbClr>
                </a:outerShdw>
              </a:effectLst>
              <a:latin typeface="Simplified Arabic" panose="02020603050405020304" pitchFamily="18" charset="-78"/>
              <a:cs typeface="Simplified Arabic" panose="02020603050405020304" pitchFamily="18" charset="-78"/>
            </a:endParaRPr>
          </a:p>
          <a:p>
            <a:pPr marL="0" indent="0" algn="r" rtl="1">
              <a:lnSpc>
                <a:spcPct val="150000"/>
              </a:lnSpc>
              <a:defRPr/>
            </a:pPr>
            <a:endParaRPr lang="ar-JO" b="1" dirty="0">
              <a:effectLst>
                <a:outerShdw blurRad="38100" dist="38100" dir="2700000" algn="tl">
                  <a:srgbClr val="000000">
                    <a:alpha val="43137"/>
                  </a:srgbClr>
                </a:outerShdw>
              </a:effectLst>
              <a:latin typeface="Simplified Arabic" panose="02020603050405020304" pitchFamily="18" charset="-78"/>
              <a:cs typeface="Simplified Arabic" panose="02020603050405020304" pitchFamily="18" charset="-78"/>
            </a:endParaRPr>
          </a:p>
          <a:p>
            <a:pPr marL="0" indent="0" algn="r" rtl="1">
              <a:lnSpc>
                <a:spcPct val="150000"/>
              </a:lnSpc>
              <a:defRPr/>
            </a:pPr>
            <a:endParaRPr lang="en-US" b="1" dirty="0">
              <a:effectLst>
                <a:outerShdw blurRad="38100" dist="38100" dir="2700000" algn="tl">
                  <a:srgbClr val="000000">
                    <a:alpha val="43137"/>
                  </a:srgbClr>
                </a:outerShdw>
              </a:effectLst>
              <a:latin typeface="Simplified Arabic" panose="02020603050405020304" pitchFamily="18" charset="-78"/>
              <a:cs typeface="Simplified Arabic" panose="02020603050405020304" pitchFamily="18" charset="-78"/>
            </a:endParaRPr>
          </a:p>
          <a:p>
            <a:pPr marL="0" indent="0" algn="r" rtl="1" eaLnBrk="1" hangingPunct="1">
              <a:lnSpc>
                <a:spcPct val="150000"/>
              </a:lnSpc>
              <a:defRPr/>
            </a:pPr>
            <a:endParaRPr lang="ar-JO" b="1" dirty="0">
              <a:effectLst>
                <a:outerShdw blurRad="38100" dist="38100" dir="2700000" algn="tl">
                  <a:srgbClr val="000000">
                    <a:alpha val="43137"/>
                  </a:srgbClr>
                </a:outerShdw>
              </a:effectLst>
              <a:latin typeface="Blackadder ITC" pitchFamily="82" charset="0"/>
              <a:cs typeface="PT Bold Heading" panose="02010400000000000000" pitchFamily="2" charset="-78"/>
            </a:endParaRPr>
          </a:p>
          <a:p>
            <a:pPr marL="0" indent="0" algn="r" rtl="1">
              <a:lnSpc>
                <a:spcPct val="150000"/>
              </a:lnSpc>
              <a:defRPr/>
            </a:pPr>
            <a:endParaRPr lang="ar-EG" b="1" dirty="0">
              <a:solidFill>
                <a:schemeClr val="tx1"/>
              </a:solidFill>
              <a:effectLst>
                <a:outerShdw blurRad="38100" dist="38100" dir="2700000" algn="tl">
                  <a:srgbClr val="000000">
                    <a:alpha val="43137"/>
                  </a:srgbClr>
                </a:outerShdw>
              </a:effectLst>
              <a:latin typeface="Simplified Arabic" panose="02020603050405020304" pitchFamily="18" charset="-78"/>
              <a:cs typeface="Simplified Arabic" panose="02020603050405020304" pitchFamily="18" charset="-78"/>
            </a:endParaRPr>
          </a:p>
        </p:txBody>
      </p:sp>
    </p:spTree>
    <p:extLst>
      <p:ext uri="{BB962C8B-B14F-4D97-AF65-F5344CB8AC3E}">
        <p14:creationId xmlns:p14="http://schemas.microsoft.com/office/powerpoint/2010/main" val="127561923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AutoShape 2" descr="data:image/jpeg;base64,/9j/4AAQSkZJRgABAQAAAQABAAD/2wCEAAkGBxMTEhUTExMWFhUXFxgZFxgYFxgaFxsYGBgXGhoYGRYYHSggGB0lHRgYITEiJSkrLi4uGB8zODMsNygtLisBCgoKDg0OGxAQGy0mICYtLS0vLS0tLS0tLS0tLS0tLS01LS01LS0tLS0tLS0tLS0tLS0tLS0tLS0tLS0tLS0tLf/AABEIALYBFQMBIgACEQEDEQH/xAAcAAACAgMBAQAAAAAAAAAAAAAEBQMGAAECBwj/xABAEAABAwIEAggDBgYCAgEFAAABAgMRACEEEjFBBVEGEyJhcYGR8DKhsRQjQlLB0QdicoLh8TOSorIkFSVDU5P/xAAZAQADAQEBAAAAAAAAAAAAAAACAwQBAAX/xAAuEQACAgIBAwQBAwIHAAAAAAAAAQIRAyExBBJBEyIyUYFhccEUsSMzQkORofH/2gAMAwEAAhEDEQA/ALsp/KRO/ZMelvWadMIzJQdwCJ7jE/QUi443Cbc/1FPuEkFNRNe6ivL8FJEHFLZf6o+R/efKtZuyo7R9Kzi5IA/qj/xVUhuiOY+opM9SQK+KBGETE6fvzqZbUnT3eu8OmpkJFB6hspbB8Ke0ryg+A0/Xzoyo1NwZGldFYGpApneLezkgCZiJt751A0znJC4hKvoZH+fCunUArEmRGh09OdzfvrrG4pLKLATfKNBIGpOw09RT8ME33sx3wuTjiGPyEITGY89rct55fuKhRi3JvHht/aeXjf6Ugd4gpN1BMTc5TJJ5EmVEyLxF4tRH22xKohOs/ADaw10876Dk95PoP0qRYUYsZZJg72kEd0X971MglQkBX9ySn60iZxGi1AgR92PxKP5spnxvpbWaa4BxagCqSd7n5i30rllFyx0F9SeafWuXGyNR78a6W4EGVPBPIKKI+kn1olhaVJlKgoHlBB9KYp7oCnyKMQjKpJHwnUf7rMRiUIBUflrvROOQkAhRgHQ+99qGweDaSZBCj7251Nlwd0rsbGSrZzhHlKNxAiQDrFFzQ2HdKlEmL6AchRNRZElOlwbI2k1hFcxFdigT2YDKRztcfIipFLEgW09a24maDW3cHkT4nNF/lTY15NWwrqbTPI/v8rUQ2BGlYggCu26NUpUhbbA8S13UvccJ7IiNNCT9fcU1fNLwkSZHnv8A7oeB0Ho4cMQiQoqSZ8NPQ6eR5USwLXFQYUySTuSfXQeWlG2oG0zZa0VvpC52FJ3OlhYz9P2o/DLC2hcgEII5iSk25Egml3SBaQu40QTWcOUQ01P5ESOcAUfc+xMf23FD7E4IKQpSRcJJF9SBoZmuhgAC2UpAykzzPZIud7xR2AIyxzFTRRxi2tMjc2tEBw3aUoaqIJ/6gfpWVPmisrXiT2we5lZ4pduR+Y6/1Ecu6m3BKB4kiGz6/OZovg21bfv/ACUT3jN8cHZ/uH610n4RXPHPg/uFZh7ppOd+6gYr2I2yYqaa4jStqqfaRj2bz0FiMRmICQVQb2PhWnHyolKLnu0Gm/vSmWHaCQANqr6bE5bZ0mokTGHCT7t3VVOm2PUl1IRBytyoGbFSjliNScpkckpq6kWqh9K8N1+KyhWUJDaFEakklRM6gBBIteeVehSSBwu52yrJxT7jwWQpYTOUITlTnvBzSQcovvFtpk51D9usgRBDaZKEz3SJOkkkkzAiSKYP8Tw7ZW4pSMqOwhtMk7RISOyk3J3OnitPGnHI6lsk6lxzU2/ChJhN++YtalNlkU5Oki48Hw2UdZiFwVDSBJ7haYFxy7hT1sIcSPvVo5AFI9RedOfOvOcLicUo5CpsH83Vlaj35SSnyiAByq08L4e6YzYpRPc2yE/9Qi3rQd6TF5cEltuh61gUpNihaTrpm9JM+vlUxwbZGZLaSR4JV5KFwfShmlYhk9s9agfiAhQ8haPKmJct1ibgi4G45jvplK6JZd32DcQAUhBBm+pFxINj8hS9hKwoSk66iII0v72pstaS2pU9kgnwI8dL0HhsQkpKswKeYMi1b2qSVnRk0gVx0NrJy9mLRqTqT3D9qLZdCkhQ0NxUXEW0KSlRukGT4eXjRLJBAy6VB1MKkMtONm6wCK6ItatTSKAOVGoskg7/AF1n1qWtIF/Ojb9pqJU3HlUyKiSK6BrYOnYDIX9TQDypAHfJ8haaZvCgFamifkZBnOEcopRoVlV/fdRc0i6ClyVfpLEm18tvnUrVmWrfgHLyqTjl8w/l/ep2m/uW/wChP0onL2lN6Q64WZAo1etCcMNh4UarWq8HwIJ/IiJrVdrQOVZTQBBxcdk7eVT8GP0FR8VV2JFd8FT9BSP9V/qVv/LNdJ3CllSkmCmFelDcMxiVokGDoRa3geVTdJ1QyqeYHqaWcLWpKEgiZMCBPd9aZLCsnJkJVChwp8JF1D1mol4ueyJJ3i+u1DOLEjLlEmylaTNxTLBqSSQnLAFyBAn9qFdNFOrMcqV0RYHDqzZ1W7hp58zTJIpXxXj+Gww+/fbbOwKhmPggXV5CqBxf+KpW4hrBtgBRMuOfFAn4WxYaTeT3CrIxUVSFPum7PUzrXlnTLMjHOJ2WJiYtlZV8ylY8TSfh/wDErG9lebrJV2kLaSEFJ0CVICSFQNSTrodnGKxzmLfQ88ylqEFPZuRJkZlGJtm2EFXfWSlSKOmxS778A2DwiFIUEp7MwSYgqF7JGhm47vCnTHDwhPNUe7eFCggKShOWAskxYSbnaTfnaTtse8olQSLEm528I961LNvSPRi27aAsK0esj0JTnHIwAQR5VceHNmAQbiJuVf8Al9DevOsat0OKK1tBoQU/dnNnEAplJJ1kgn1qydFuOlScq4Vl/wDzGwSkpEkkgTclI5wNK6UdWIz90+C+oXUGH+7KkjQ9od2xHzFRcI4kh5vOggg945nXvsa6xbgHInSOXj391OjuqPMaabizWPWlLOUwMxNjyzZjr7vStsjqiQITmEwNtyO6jkpzTm7U6zRGS0e/SmOFhKVaA0tpn4iATp+GjW2wkQNKiUlA7NvD3tzrl5eWFZuzv3VFkwtLk2+4IrIrErBE1sVOomHNdRWEV0K1/RhusQa1Wb0VmHbwpZiDBporSl+JA86J8h4yFGvv3FEKNDN1O4sACppjWJOkCoSoz+FXyBNMMOn7hr+hP0FJekLpKTbZVPWAOpbH8ifkkUVewbPSiM+Fiwo060FwzSjSb1bg+BDP5M5c1rK2qso2tglbeV9z4ftRXBTIn350Iv8A4jRPBD2R4VPH+S2fwYP0wbUpkpTqVJH1qHhbcBtRBMAg62PO/nRHSpZDcjXOmO7x7u+k/FuNowTKSoFbijDbadVnxPwpG6j8yYquG7QpL2Khji8Wzh2lOPGEBRKZEmTskc/0rzTj/Tx/EEtsksN3sD94rxWLJHgZ+VIeP8TexOIAxCzOYAITZtGbQDc/XW9WAcBw6BdwtkCSBlKTlEzlI252N6ZpaDjAqJxC2llWVtSpMqIJuOZnwvPKg1Y5QU4YAUs6jYgzaZgjx3q2cS4SClRzHrEgQFJSmwzWARZQ57iNrCqivCrGYFNgCrYmBeQRqm4E6XHdRpo2SaGvBFghsagqHgP2NvOvUcA2FNlUabzpA3vHke6vIODumUbxH1/xXqxxiUNhJVqm4ClQJ5kbTbSkzXuHxm3jpCzCvjrjCYCTckySozYAWG+58pptjVZlAJMT8qrGBxSftBUSSBZIgxN4gSdpvrrTRSlHtLHVj8OYhJPfce/I0ucblZVjajG2wvFcPQpUOqBI1FgL6Zrd1pO1NRwv/wC3lKQApbgBJAJKUGwvtIBvIpCxh3RAbCVhahKcxOabE9q58RI8ImvRMEmyGVIjKgKNzqTp42NDTQnPlSSr7t/shF0d4G5hlAqVnJzGVBIUAfhHZ1SATYkyY0p87eiH9ffy76HSsHQ1ZCKit8nmyk5OztxeRBPIUJg1rUtJBURBzzZNxYciR3edGCiG02rnG2gVKkRLwxKpCykxsBeuH1dUgAqm91Ec94/SjE1siglBeDlL7BMEQRZWbw08u6iAKC61IUVSEjaNVR70qU4sbJM+/ZrzZQalSDab2TmuhSk4hSrAkqPL4QP6qbI0oGqZko0bUqt1qa7rbBMJpRjFwZpwRVd43iVZghFiQZURMDQ07mg8Stm0OSrQ39+tFLVaqo7j32nMiklwm4IFiJuDaxpu1xhJELQtsj8wsdNxSMmOX0VOHFA/Fh2TMEifpTpgy02eaE/+tV/i2JSQCkhQII1G+lP+GGcO1scifWKxqoo3Lwhrw0WoxRuKEwOwotVV4PgQT+RpRrKyaymtAlYB+5ojgSpAoVCpaozgosKniv7luT4sG6Y4pttkrcPZBSYHxKIM5UjcmPqTYV4fxnjrz7ynyrKT8CQUlKUj4UxvqZPM1bv4l41WKxfUJVDbR6vWMzigCryAgd1+dVU8PbxLvVspCEBVlb5EjtK5SdrcqthSAjF9pvo4zmKsS6kENnsfzO7Gdwm57zHI1MjFqDiHV/8A7CFHUdsWF9bbHX1k7j2NbQA2PhbACR3jQQPCZ7hSh/iLbjWRM5hGtsxUoSYnQRNaxySS52XHj3ClKYS9hkwthQJbEkZZ/CiQLd2ozClKUsLHXtwN3kbpSqc1iLiQTMap0EkVNwLiD2HCFLCurXIQTuJ+FQ35/veoelWHDS0KT/xOKOU2sTOZpRi4Fom8b0EG7pmvWys4bCpbxGQLJSFShQFyM1hrF+cxr5eisNtABKkCIuu5Tm2Am+9jPkJqm8N4f1eKw+YSF5VJzbpNwDex566VaHMUC/2h2UKuZgXEjL3m8+HKaOQMPoL4jj8MyZUkk6XSZI01i52sAb+kOFeU4S4tOUyAmSQYGmmnL0EmKaDgmZRcPxHRXICxPoAB4+RjxnCA4oNoKlG2YgwBeLDSAB391Le0NhOMXYwXwns9YlWVRvAIgnYkEET/ADCKt7LJSkqMZikAkkjRIE929Q8N4aA0EEC36R+wpf0xxbmRLTKsri1ISOeUqAUbHMBBAzDSZ5V2ODW2SZcryOgtYOSL7i+vO5/Wh0IM7E2AToIFNsMylCUoA7OWPfIUrfYKVeB9b6++dGvfyKT8E6SUiPiJM9w86JwzmYTyMe+6hEQuARPvSjG0AAAAAchRJNP9DJVRKK7rgV2K2QAudShJOUJF7k6fuTUYcWvMJBQI0TB10kG/+O+j/saCrNlk997+FQrfMkIFk6k/QVPOPbtvQ1SvggyqXuUAaDT1rC64kZQmSN5ER+tTqckAxrUal3rlgjJHdwRh8QFDv3omaTpRlJUk63IOnu1EJxKzbL4mfpU0sMoSqtHNJ8DAqEUhxUKWVC4CRB7ydvQU0aYSJJ1Ovf40MtlKQQBHhz8qbHHtHQaVgjYBMVKGkEEKSCCLgiohAUDREife9McQ2ytdI+AhtvrMPZYM5TcETdN+73vT/giwcM0RpktUXGrIF/D370onhbQSwhI2T+tSZxrk3BWNMJRZNB4Q0ZTMHxJJ8mTWVlbqgEqz1mjG+ldnGjD4dx5QkNoUqOZAJjzNq0tQCB4/vVT/AIj8Y6rCttJup1Uxf4UwbxzUU/PvpMFcq/UsltUef4jGqPWKWrtJSZPN10nMb3/ORUeCxfUsKXoty4jZKZ08Teh+GshwOlwnKHEKVbUAKkC9oHjS7iTxcUXCIEwBskDRPpVlW6NcqVkjT6jLpTmSmBf8SibJ7/zEbxFMOBsh95TpRCCtKUNpEZlLsECI2E+dKsc2UpaSFkhQzDYJVoQNTa1WjofhMwZzOtozYgAAKh0E9jMoGwuRABB7XfWy0gY8jPjOBfdbSlKoStUJbuAhLWdKZB07SSBAkz3GjWXkY9p3DADMQHGzHwrAEjuOx7lb07c4MDiciSFBIaiTBbQmM0RdRJEmdSvXWPPeNMfZ+IOBoKbbS5AJ0hQzQNMw5AbJB2MKSsY5IKax7i3Gm1tjrG7JziAlKTBzG0AA6qm8XFpsXE0pLrawqBmznKQoSEqm4soBV7fl5mo8dgU8SwS3G5+0sqkx8TiBqk7q0Md6RRPRtaMQhLmWBPZGk5DCE5rdgJCTA3FprW6RkXst+GsgKVbsG2hmwSe43jzqXhHDQkk3AgAa62n9htesU0VZUixAPdoJAnkdO7yvYcJhwEi21dDYjJKiZK0pTJMAc/pVZbd6x9xRgJaJTIN+cd/xKHiDawIj6acTcbSnq82WJUEplV9IF405bmq9hs7IhR+8xLhWoEJCoAsSkEwLhPOBe812V1HRmLHZeeHY9L2bJ+AgTsQRtWnsYlai0FAKAkmRbQweVlJ/7Cqknr+HtgpyrD1g2lBLyCJCVJEgOCVCQYMqFzoAMHiUuJIClFZVDshQWk50ntISM91JTK8toygXEDFVuzfTVuuC8FvKYn0096UUwbe/c1xwjCL6lAeASuBKUnNfYFahJOmkedHN4VCbGSfSniWyIV3UisNyM93+ajUCNRFcYamlhX8SADdRk9x7+dGuvpSO0oDzpTjuLNJ+E5jeydPNUfvU+Xtlyx2OEm9IKUdhf1rkpX+RW+1/TU+IBHyqu4niB3UASbAGNxAtflQbHSZJORTibKPYUoGbxF7ztb/QrqPpFP8ARyrks7mIA2j5edTMvg3nWkOLeKAXmVOAJu4kEqKL3UEmSpHOJI8NGuEfbeT1iQNATHM6GRsZrvX7uRcsHarGvWCKgdAIMVwFiNbeVdhuRvGlwQDY2BNalTEcAOQT50QiCa042JrGhf3tTGED8bHZ197UZw8gtI/pFKukbqUpBUSm8+W/1phwdQLDZBBEW9TUHU6Y3/bQ0w1GGg8NRho8HDJp8mjW6ysp+gSrEyi3OvKv4i4nPiHBoEIbaBnS3WLgD4icwHKx516ksgNkq0Ek+Arwt1TuLU9iDZGcqJ5ZiISOZjLW9OttlsuCXhKP/iPf1/LLP6EULhVJDLuYTB052qXh6/8A4jiRM9YJ8IH7/KgMO8EylQlKrH9/fKqPLMb0v2In0Qhu4Iv47CCPn591X3ohjfs5dcCCUhsJVoIKl9W0Qo3lRzGdLG9rUFpgFQgz6a3q9YbrGAjM8gNOrQpQk58oKDy0TlzC4HaVuaGbXBkEWDD8VzvtJaQcyFGY+LtKGaVAEFOQomcsAiDJqsdK8e+/ijCSsNFSU9VmcSQqYVYETCrjuipGuIht/EtjMsYoLyKbKsx6wryZJHZIBIIItA2Haa8KL6ipllzDMZCZZBVnmIIzEALVAAsdRoKxtLYSQt6B9IEYR0oWcqwozJACgPiRJ0O4HMVacU4y2r7WxdClTk/I6pJAzpBjLcm2pOukTvY9tCnG38FhlMoOVtRCA6pAA7ZK7LJOul/OpcPiOGqStvDhOZ+xQkgxB+LKJgjWluSvRqtcr/wbcO4mklBEKm0g6yLqjxBH9tWDE8RShCiSAEiTuIg+tULozw5SCVKBOV1aDsBHZkDQfDE8vGrH0sBGEeUj4g0spOl4kUUXTF5YLuSKHjuMYt50E/dtFUdn4jNgkEmdbbaagVZMdhSrGYWUkZWyoEqJkEgEkEDLlAGmuccqpOEJLjQBC1rcBKQEpRmn8ZAJULxA7Ub6Q16fY7qnVBxxcqaRlyKVOXMo+CZgTECw88ye7QyqZc+mvFEYdDD2ZKSkqGYgqypICSrKLmCU+ZHOqzgOENvo+0vOuNORLPVE9aiSSHHJ/EoGcpiyiO+lHC8e5iGEBcKS2hKQpQ7SiF57qJ+FJQnmVE7RNPsIgyTmOt5uVHnesnPtVLkPD03dG3wOujHHMQgBvElLgmEOjsrULRnR8KT/AEmNLCrelcX/AMivOnEuAjtwka2BNvEH96fcMxDy0K6txJUkGEuJIk7dsGw/t8qXHK72D1HTRW4jrjfE/s7QI+NxYQjxMkme5IUfSk7nECRlK/n+1V7j/FHMUWkpSUusBfWtEfeZ+yCUJE50wDdOY3FgL1Ayy8sTkyCJlwxHiBed9L1mf3VsPp8UO33cjF0pKpJMc7V0rDpP6EfpFcYbgaXDDjyjpZtO/wCXMZ05xRuF4Bh0kpZ683MnrIbk7TlN/wCkcqT2quSiWeMdKxU9hmpBkkgWOaIMgSJBjxvpVfx/QhK3R9nK1pUFFU3ykGD27A5pBE3ifL0dnouyB220c5IzE/8A9M3yimaMAyEx1YUALZhmt3A6Dupkbh5JMnUxlwih9GcHi2FR/wA6R2QAsFSdQoFcZY8VSI9LRwvo8ptSyXShB0QhLdhO8JyjfQQZ0mnwGm0aDYCtwKzuWyeeeUjhttKbJEfU95O5rWNHYHcU/M5foa7cdSnU+W9DOPFfZ0EjxMGR4Xiijd8ikBvI18DQr75TCE3Wr5bZjy3ovHKCUlXIe/0qHh7CUyomVKuT70FHkyduvsdFativHcPIEuKzGD4RvG3y/wAM+CIAYbCbCLR4n1obpDiUoTJOg2vU/AXQvDNKFgRI9aiyW1v7Hyd40N8LRsUFhEjajKowcEU+TCaysisp1Ann6+KodwTj6ZyltxRnUQgyD6V5/goTwgxrng2uVKVv37USrHdVwSN3Vlv+03V/4g+tA5svCrmCXp0/fxmihGr/AHL/AD+CscNfcGZtCc2a+XKSZG4iDYUI6TmMpPfY61PwzFdW8lZJAuCRrBBGm+vyqJx2SpUgmVGSZJ0ixM/Lc1QI8HLbkKsLCTbuFPBxpboaabSC52UgqAmdBE2HL9t0uDSk5wpRTICZEHU9okcssi1NmsThkIavmcClrVAICiFQ2FLMZExfsgkDka5xTNjJpFmxXDcdw1H2hTrMqnVcqJgdlKco0vMGLClXCWQ+6DiFvrxDpzIZRnEpVotThNhEmc1kiTQ2Lxz+LcC8RmW4tP3SEpMRsEpvlTmgk3JgRJiPS+B9HChIZQs9c8AcQ6IzBEWQDonfygC0QDdchIa9H+CIdaIOGZW2FFH3jy3EkJEE9poysKsY3B7RoXhnQd1hx77O22hCierUt1WeIB6vspUcubN2pmItvVzweHbYaQy2IQ2mBv4mTqSZJ5k1OvFZRb4th+9DUeBXqyu0K+GcBcaQpKnUrWtSlK7BCe0SY1Jgc/pU7vBg42WnF/dlJScspJmxAJJ5m/p3Tt41KPiMqOwuT5D2KqfT3pP1afsjUdc4ntwf+Ns66fiO3meVaq5MipzlSAnMBw9laVYdKzksn7xS06mSCsk89OdAcQwqXnS8tCc5AGYwogJBypGaw/tAOtLUYjKIm+gvy28aHxHEgVEE6axz1id45c5pEu6UrPYhhjBL+Rwy8AmDrp3mumVkq2HcLGJ7tK76P9HsQ7coLSPzOWJ8ExJHeQNTerngeBsNajrFfzAR5J09ZPfS2tg5erxx0tsreC4OtwJKW1qG5kgHSbyAad4jgriEyzDbgiC4oqQfFKSTPKI2vT9x9R0FeffxR6UKZbGHbV23hcgmUoBg3Gk6etau1ulb/sQy6jJkf0bexLAdLbpRjH5v2U9Wg6/Goag7D12E+Ix7aYQp1hpQ/C20XFCe8CZ53rzPhTBAz2BAMAagmwi3ZIPpTEuD4cxIEzoZIiT9bTP1pko/THxhdWemdHUN4jMetfWkWKVKhKv7UqJjuJ30q0NoCRCRAFgBb2K8+6ArUXTkUpIKYKVEqQYO2a6Tef0FehBNJdok6lVOjoczWlHfzoBzijYUW0nOsapRfL3KOidRbXuqIoddss5Em2VO/cpWprq+xSj9hq8YgaHMeSe19LDzrSC4vXsJ9VH9vL1rjO218SgNoGvoL7UqxvHlklLScg3UoAr8QNAO+/lRKNhRg38UN14VttCgIClc7k6CTufE1EyKSMvKJkmSbnc+v6U3auINMSXCNlFrlnbqJ1oHEcKbNwCk8wf0Mj5UwKLVxFMST0zFJrgR4rBISZMkxvfw0prw5H3KPD/NLOLWJM01wKYaT/Sn6CoOoVFEm3FWH4YfWi00HhxRKaLCySfJIaytVlUWwD5g4hxRTjLTMQhrMdZlStT5AR6004ySOHM8irN5HNVbcsk8zyq1ccSEsYdo6ZUztaB+p+VUPVFsbd/sVHA4lKHEKUkKSCZBAMyNwbG9F8WVhlhPVNdUoAl26lCeQvAG9huNL0DisMULKeRtNQusxcaUYnaVDzhrGELYLqlpUeUwbHUAE77EU64b1r8DAYZKVIkLUUtfAeyJzkE6X3g990nRfHsNrP2hCVp2KhmAItEawR9BV+6PPhrrHWx1jLiVDMjtFI1AUE3t33/UZaHQVx0HdBOi6QpRSokJgLcMSo/lTbTW+seUXLC4hDSVLSIzKISdeyNVSdZN58OVq/0Y6QMKYcZzdWrtQsgls5vzEaciDHnpWHiCkhLTzaxHwqbAW2tN7JWkGfAieaeS2ZJW2vBYmsSSM6j/AEJ5n8x+lK8dxvVtmXXSb5bpT3qULAD9PWfC4jBvSlwOAixzqIjuhMDfQilHGOAZSUuLW5hnIynOpKB/KttBCNrGIPcZoe1eWYkrprYn4505bYRkw6w8+odp0dpCAfynRRjlIAA1qu8AwT76ysIcccUSVLOkkTKlKt8+XhTHpc4xhXG8O0yhKoQsrCEgBJMhKLXJ3VpeAKO4Z0qWpIExGyduURrXTbS0h+JbtcjTAdDVEfeudWOSIKyO9ShAPgDVj4Zw3CYb/iaAV+c9pX/ZX6RVew/Flq2V3mPfv1pi3iVnRPv9KinPIFOMpfJlhXxG1pqEYpXh4R9daWNZt5qfq1e/elTynNvkX6UUG9aTuT5157/E3hAUlOJSCFoyoXGikFRiRrZR+Z7ovIwqucVTv4g4hKW2mFnsurIWf5UEWt3lPz52PC5eqtmqMdlJbxzaEgFxCTEqEySdTMXN/e9Qp401IJUonZKUn9dOVv8AbvC9EsG9lyLWgqnsyCIG9xPz386bsfw6ieqxKY729fMKHrFejLJBch3JfQm4Lx9TbzbyG3VFOzisqIIg7EaHXuppxHpTjsWQnN1TR1S0FAxp2l3P0HMVxjf4fcQF2n2FDSO0k7C0hV/OleJ6FcQmHEuuC90rzJ8Ym5nuoVPG+GgW4SdtW/wXDovxdjCoU2pQklORtAzLMiJkaaDUxfyq0rDzwhY6tsGcqSSpWvxK5X0HqdvJWOFusqCSwtOVQOYpI3EXiDYn3Ne2tvCInX3NLnJLhi8yp9yQt4jgkttygXKh63pNiTaQO0PTW+lW5zBhwZSSBIMjWx2nnROG4W0jROY/zX+WlHhi3EUsyS3tlT4Yw8u4bVHODHrGtNEpIPa7J5GR9asV9NB3VyptLgAWJjn+lP7ELeW3wKAmd64IjlTM8LTEAqA8R+oNa/8ApaN8x8Sf0okmge5FS4omSAOevlTtr/jT/SPpROL4AhQ1UDBi8i/jf51E80UwnkBUfWRfI2M00kTYUb1OlVRYfQ1i9/ClY1SFy2ycLrKEcfynXWsp1ndjPm1rAFTyGj+JQBHIa7nlTDiuKz4soBGRJFtR2R4ePyrnCLScUVDRIJFtLx5UBgXYLz6r5ZgH8yiY/WrCnj/kF44woLk7zfz+tDu9lOlzEfvTLi2LzMtqtKpPMjY/pQ+EwWcdY8rs7A8v28K1ASVy0CcPxBbOcJBUCCnMJFr6Gx2p7g0POffXaWrKnMF9UDylKPiJBkCJOUEAiagxGIS4lSWMOpQGYZktlUTAkwLERUuOxJSrrCFIIDqkq7SVBReSlMGxH3aQLbGsew4qlVnqPAeMqQkAMupSLSuLjnlUrMPMA3p5h+PIuCiBvKYB8Toa8b4b0veTq6tcR8UOD/zBpw301CtQ1MXlBG38pH12qN4JKVoc/TnyejPsYN1WYpKVxctrIkX1AMHzFMMCllKVN9YpSFC6XLiDygCvNmelLJgKakHdDxB9Fgj51HxXjzQS2cOjEdYpWhIKYBuZQrtWna0SSNDqjksyUI1VsuPH+hyMS2hIdTmbUerUbEJOraiJkbg7UJguhSmx8AV3Ic+cqiarDPTJuBlxSifyrQAR/cUZT6jzmm/EuMYlnCs4tORbbpgRMic0fCY2I8SNRMG4zAjJrh/9Fqb4epIgsOfJX/qTRLNvwLA70KH6VW8D0icWww8lS0laV50lWbKpDmSRAskmYnuo9npG8NV/79BU0sKXISWSStDpLyNJA+VToTOlL8P0oUdYPp6a0anjaVTKUmBMx/qlyxQS3YtxyLwcvSkEmvLumSuuxZbzR1aQLG0qhRGpjarbxjpQftH2ZDYT92VKckymZykIunYm8+FA9Dui7WJYzYqStYlRypC5Mmc5BIuokAeJJJgMw44433WMTajckUvAMvIOYEW0IN/IHYcu6rTwniqkyFTqSDJ3Nj4UR0i/h481C8DiFK5tukEnvSsJA8iPOt9GeiuOdM4vq2mhrlIKzoYAT8J1kn0p80peUHDNjS2WDB8XuO0Db5GKcM8RSdT78qr7+Dacc+z4ZrtDVxalQBMTr2vD6WqVfAH2UFZWl0JEqSgELgXlIjtGNv8AVTvA+Ygz9J86ZZmnkm36zRSEI/KKo+ExyVkFtY0uJhXdIFMWOIuJ1mO//FKUu1i59M/DLaUpAtPlr6b1CMaiJBX4FJB8woCKQq43kSVlQCU/ET78ar+E6YdZmcJQSQBkSCVDXYgFVzreZ22o9aTj7ULj00m9nozOJB39+zUxvVLwPSJIMqEJJAJlIA5kbmJ7x9TcktxoaqwzlKOxOXG4OmdgVsGtBVbpyFG6HxeGzjv2/ap5rc1zSapmp0J0WlJ1rh2cwvt+1M8Thc1x8XvWlxhJg68qjlicNeBqd7I3lhO1ZWnXQItNZWV+gaPn/gEHELQblSCBfex2/mileOaLeHCSCCpaidPwxod9amad6rFhQ0Dn/tas6XqPWZdgSU8oWAQRVi5GNrtYJiAOrYP8l/GTaKsfQbgacY6ovAllkAqTpmWqcqT3QCSO8VTkYnshJ0Gnd5+elet/wxZy4Eri63FE98QkX/t+tdPSBjtlj+3pbEBpCUiwyiIF9gLVyXWHRMgbH/INL+JPAtKOawkzzP7ftSbhr2bD9YDYk7nYnc0qilRQ8V0XwLqpWhB7wIV45kx7NStfw84XIJQo93XOR4WV7mkjGLUTlA8CRIHnvqfc0WVLTqYHMaR9O6tSa8gTx35GeM/hvwxYhCXGTspDij8llQ+VVDjfQDE4YKOHc69ChlUmAlcXtrBt4U0a4osLyBRJJG59J2p+xxIpQVEkgTP+ff1rbYKxuPk81xPCHHXS2zw5RvrC0m8HtHNlT4+lXfhXQvGfYUYZ0oy51LKM9xKswSlWU/iAJJnVQimDHSqRMQPD9vfymQdLk3gqJv8AL/PKhbfk5xndpCTEdC1qQhPaZLaVphJkKC1LUoBR/Cc6udiOVTYLo26kQl11e3/ItflmmPUj9a9A4aUqALglShm7QByzt3Rp5Ue42JpUn3LQP9Q4vgqeA6LORLj6hyACSR/cRr5UarCts3gk7EkknvCRofACnSndvfjFKeKLBTJMRtz86lyteDo5Jzl7uBJxcMvph0FJghK02Wmf5hI7yDItesYxaWSgZheEhX4VHvj4VR5SaCcUlUmYi99AO+drzreOVVjpHxAs4Z0gzPYQDY516kzrCTMDmZ7uhBy9pX2pRLFxDpvLjjTWQpT2VKUCEkmZGcmBGkQSTMUy4TxVKoQp43HO5EgElVlRJAzHmL3rx7hmNShCdTlSVkaSuVgkq1Bsi/KQNado4oCChTwLgScmVhKG0OKCgGw6nt3lQ7Qym95gih4FFUgUoOOi+q4gWcUtxIlIUlAtaYIjlt5etX1heYzGqQfXnVI4HgCsstquSftDncAAEpPK0ep8TbOIPFDVvjcVA8/pApkNE3UVJpLkqfSvo6MQllthIQ6pdlptlbSFSTG3juOdcY7o/wAQwoR9mcOK/Ml0JCh3pXb5zv5XLhyPic5dhPl+s0wJIFrmujjTjTFyzSTpHmnG8LilYZYdwnVrUDC0qQtAOtwLg2/zVDcxCm80OAnsyUpKYHb2O4JSqxItuK9v4lwsuJIccUZ2FhfuoBf8P8KUw5mVO0gR4ECR610IU6S0Pj1CUdvZ5hw7pAW2ysEZyYkwcqQqBrslNwP5qu/C+mLt8pBbBhPZJ7KQb6gkmE6kC/dU+C/hXhErJUVlNoRIAtzygT6VY2OiuEQQUsJBHcIPiIg+Yonj8oGWfHL5KyThXSBDxSCkoUodkTPiDGkaTodiacFNBYfhrSFZktpCr3i4nWOXlRopsbrZHLtv2mRWgK3mFZnogToGosQzmHftXYVXU1zSao0WLwqpuK1TUVlK9CIXez5L6TJhxUHkflTDpJDmEYf3sg941HpHzrKymLwVS5kVUGvZOBOdVwlkp3QVf9lqP0NbrK7LwgMHyFfHsWpOF7zGnfUvDxlwLae4mdDdX+q3WUssXyCOG3MnaI86i4/jVJRAtPZ19+tZWVwUiHhLQSAdSTH7/Wn+ISeqcvqPrINZWVnkxlcwihlWeQFtq44IA7iWkHQrJP8AaCR8wB4VlZXT+LOfB6qiRHK/ysKNwGP6wFJmUmJ5xWVleapNMllFOLbAOIqMEjUnmRPpSfE4sqRlP8xO8geOlarK3Hu7H40u2yp9IekTeEUULSpSk5TACSmSBl7RIiLfhpBwnCHibwLhyNoEhtJOhN+0blRIurfzrdZV8YqMe5cgOTlKnwJ+k2FQ1iClpOVNrXi9Oui3AVl1I6xHaCswUgqBTAMHtAzMGRBkajWsrKZJ+0yK9zPVOjLsrxKzcgoQDA08BpNF9IsUftDCRtmPoP8ANZWUvwwK/wAX8fwNMO7DKO8k/M0eXMqZrKyii6j+CaS3+QZl3M8E8k5qYOLrVZRQ8mS8G2lSJNYXayso70CdpVQ/WE1lZW+DCUJrYFZWViRx0BXUVlZRHGVusrK04//Z"/>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4" name="صورة 3"/>
          <p:cNvPicPr>
            <a:picLocks noChangeAspect="1"/>
          </p:cNvPicPr>
          <p:nvPr/>
        </p:nvPicPr>
        <p:blipFill>
          <a:blip r:embed="rId2" cstate="print">
            <a:extLst>
              <a:ext uri="{BEBA8EAE-BF5A-486C-A8C5-ECC9F3942E4B}">
                <a14:imgProps xmlns:a14="http://schemas.microsoft.com/office/drawing/2010/main">
                  <a14:imgLayer r:embed="rId3">
                    <a14:imgEffect>
                      <a14:brightnessContrast bright="-20000" contrast="20000"/>
                    </a14:imgEffect>
                  </a14:imgLayer>
                </a14:imgProps>
              </a:ext>
              <a:ext uri="{28A0092B-C50C-407E-A947-70E740481C1C}">
                <a14:useLocalDpi xmlns:a14="http://schemas.microsoft.com/office/drawing/2010/main" val="0"/>
              </a:ext>
            </a:extLst>
          </a:blip>
          <a:stretch>
            <a:fillRect/>
          </a:stretch>
        </p:blipFill>
        <p:spPr>
          <a:xfrm>
            <a:off x="155574" y="3428999"/>
            <a:ext cx="6720681" cy="3396141"/>
          </a:xfrm>
          <a:prstGeom prst="rect">
            <a:avLst/>
          </a:prstGeom>
        </p:spPr>
      </p:pic>
      <p:sp>
        <p:nvSpPr>
          <p:cNvPr id="2" name="Content Placeholder 1"/>
          <p:cNvSpPr>
            <a:spLocks noGrp="1"/>
          </p:cNvSpPr>
          <p:nvPr>
            <p:ph sz="quarter" idx="13"/>
          </p:nvPr>
        </p:nvSpPr>
        <p:spPr>
          <a:xfrm>
            <a:off x="539552" y="32859"/>
            <a:ext cx="8229600" cy="5976962"/>
          </a:xfrm>
        </p:spPr>
        <p:txBody>
          <a:bodyPr wrap="square" numCol="1" anchor="t" anchorCtr="0" compatLnSpc="1">
            <a:prstTxWarp prst="textNoShape">
              <a:avLst/>
            </a:prstTxWarp>
          </a:bodyPr>
          <a:lstStyle/>
          <a:p>
            <a:pPr marL="0" indent="0" algn="r" rtl="1">
              <a:lnSpc>
                <a:spcPct val="150000"/>
              </a:lnSpc>
              <a:buNone/>
              <a:defRPr/>
            </a:pPr>
            <a:r>
              <a:rPr lang="ar-JO" u="sng" dirty="0">
                <a:solidFill>
                  <a:schemeClr val="tx1"/>
                </a:solidFill>
                <a:effectLst>
                  <a:outerShdw blurRad="38100" dist="38100" dir="2700000" algn="tl">
                    <a:srgbClr val="000000">
                      <a:alpha val="43137"/>
                    </a:srgbClr>
                  </a:outerShdw>
                </a:effectLst>
                <a:latin typeface="Simplified Arabic" panose="02020603050405020304" pitchFamily="18" charset="-78"/>
                <a:cs typeface="Simplified Arabic" panose="02020603050405020304" pitchFamily="18" charset="-78"/>
              </a:rPr>
              <a:t>3- </a:t>
            </a:r>
            <a:r>
              <a:rPr lang="ar-SA" u="sng" dirty="0">
                <a:solidFill>
                  <a:schemeClr val="tx1"/>
                </a:solidFill>
                <a:effectLst>
                  <a:outerShdw blurRad="38100" dist="38100" dir="2700000" algn="tl">
                    <a:srgbClr val="000000">
                      <a:alpha val="43137"/>
                    </a:srgbClr>
                  </a:outerShdw>
                </a:effectLst>
                <a:latin typeface="Simplified Arabic" panose="02020603050405020304" pitchFamily="18" charset="-78"/>
                <a:cs typeface="Simplified Arabic" panose="02020603050405020304" pitchFamily="18" charset="-78"/>
              </a:rPr>
              <a:t>حركة الترجمة والنقل في الحضارة العربية الإسلامية: </a:t>
            </a:r>
            <a:endParaRPr lang="en-US" dirty="0">
              <a:solidFill>
                <a:schemeClr val="tx1"/>
              </a:solidFill>
              <a:effectLst>
                <a:outerShdw blurRad="38100" dist="38100" dir="2700000" algn="tl">
                  <a:srgbClr val="000000">
                    <a:alpha val="43137"/>
                  </a:srgbClr>
                </a:outerShdw>
              </a:effectLst>
              <a:latin typeface="Simplified Arabic" panose="02020603050405020304" pitchFamily="18" charset="-78"/>
              <a:cs typeface="Simplified Arabic" panose="02020603050405020304" pitchFamily="18" charset="-78"/>
            </a:endParaRPr>
          </a:p>
          <a:p>
            <a:pPr marL="0" indent="0" algn="r" rtl="1">
              <a:lnSpc>
                <a:spcPct val="150000"/>
              </a:lnSpc>
              <a:defRPr/>
            </a:pPr>
            <a:r>
              <a:rPr lang="ar-SA" dirty="0">
                <a:solidFill>
                  <a:schemeClr val="tx1"/>
                </a:solidFill>
                <a:effectLst>
                  <a:outerShdw blurRad="38100" dist="38100" dir="2700000" algn="tl">
                    <a:srgbClr val="000000">
                      <a:alpha val="43137"/>
                    </a:srgbClr>
                  </a:outerShdw>
                </a:effectLst>
                <a:highlight>
                  <a:srgbClr val="FFFF00"/>
                </a:highlight>
                <a:latin typeface="Simplified Arabic" panose="02020603050405020304" pitchFamily="18" charset="-78"/>
                <a:cs typeface="Simplified Arabic" panose="02020603050405020304" pitchFamily="18" charset="-78"/>
              </a:rPr>
              <a:t>ترجع جذور الترجمة </a:t>
            </a:r>
            <a:r>
              <a:rPr lang="ar-SA" dirty="0">
                <a:solidFill>
                  <a:schemeClr val="tx1"/>
                </a:solidFill>
                <a:effectLst>
                  <a:outerShdw blurRad="38100" dist="38100" dir="2700000" algn="tl">
                    <a:srgbClr val="000000">
                      <a:alpha val="43137"/>
                    </a:srgbClr>
                  </a:outerShdw>
                </a:effectLst>
                <a:latin typeface="Simplified Arabic" panose="02020603050405020304" pitchFamily="18" charset="-78"/>
                <a:cs typeface="Simplified Arabic" panose="02020603050405020304" pitchFamily="18" charset="-78"/>
              </a:rPr>
              <a:t>إلى فترة مبكرة في العهد الإسلامي لكنها لم تظهر بصورة واضحة قائمة على النقل والتفسير من اللغة الاصلية إلى اللغة العربية إلا </a:t>
            </a:r>
            <a:r>
              <a:rPr lang="ar-SA" dirty="0">
                <a:solidFill>
                  <a:schemeClr val="tx1"/>
                </a:solidFill>
                <a:effectLst>
                  <a:outerShdw blurRad="38100" dist="38100" dir="2700000" algn="tl">
                    <a:srgbClr val="000000">
                      <a:alpha val="43137"/>
                    </a:srgbClr>
                  </a:outerShdw>
                </a:effectLst>
                <a:highlight>
                  <a:srgbClr val="FFFF00"/>
                </a:highlight>
                <a:latin typeface="Simplified Arabic" panose="02020603050405020304" pitchFamily="18" charset="-78"/>
                <a:cs typeface="Simplified Arabic" panose="02020603050405020304" pitchFamily="18" charset="-78"/>
              </a:rPr>
              <a:t>في العهد الاموي لكنها </a:t>
            </a:r>
            <a:r>
              <a:rPr lang="ar-SA" dirty="0">
                <a:solidFill>
                  <a:schemeClr val="tx1"/>
                </a:solidFill>
                <a:effectLst>
                  <a:outerShdw blurRad="38100" dist="38100" dir="2700000" algn="tl">
                    <a:srgbClr val="000000">
                      <a:alpha val="43137"/>
                    </a:srgbClr>
                  </a:outerShdw>
                </a:effectLst>
                <a:latin typeface="Simplified Arabic" panose="02020603050405020304" pitchFamily="18" charset="-78"/>
                <a:cs typeface="Simplified Arabic" panose="02020603050405020304" pitchFamily="18" charset="-78"/>
              </a:rPr>
              <a:t>مع ذلك كانت محدودة وتعتمد على الجهود الفردية في الاهتمام بالعلوم حيث برز </a:t>
            </a:r>
            <a:r>
              <a:rPr lang="ar-SA" dirty="0">
                <a:solidFill>
                  <a:schemeClr val="tx1"/>
                </a:solidFill>
                <a:effectLst>
                  <a:outerShdw blurRad="38100" dist="38100" dir="2700000" algn="tl">
                    <a:srgbClr val="000000">
                      <a:alpha val="43137"/>
                    </a:srgbClr>
                  </a:outerShdw>
                </a:effectLst>
                <a:highlight>
                  <a:srgbClr val="FFFF00"/>
                </a:highlight>
                <a:latin typeface="Simplified Arabic" panose="02020603050405020304" pitchFamily="18" charset="-78"/>
                <a:cs typeface="Simplified Arabic" panose="02020603050405020304" pitchFamily="18" charset="-78"/>
              </a:rPr>
              <a:t>الامير خالد بن يزيد بن معاوية </a:t>
            </a:r>
            <a:r>
              <a:rPr lang="ar-SA" dirty="0">
                <a:solidFill>
                  <a:schemeClr val="tx1"/>
                </a:solidFill>
                <a:effectLst>
                  <a:outerShdw blurRad="38100" dist="38100" dir="2700000" algn="tl">
                    <a:srgbClr val="000000">
                      <a:alpha val="43137"/>
                    </a:srgbClr>
                  </a:outerShdw>
                </a:effectLst>
                <a:latin typeface="Simplified Arabic" panose="02020603050405020304" pitchFamily="18" charset="-78"/>
                <a:cs typeface="Simplified Arabic" panose="02020603050405020304" pitchFamily="18" charset="-78"/>
              </a:rPr>
              <a:t>والذي عُرف </a:t>
            </a:r>
            <a:r>
              <a:rPr lang="ar-SA" dirty="0">
                <a:solidFill>
                  <a:schemeClr val="tx1"/>
                </a:solidFill>
                <a:effectLst>
                  <a:outerShdw blurRad="38100" dist="38100" dir="2700000" algn="tl">
                    <a:srgbClr val="000000">
                      <a:alpha val="43137"/>
                    </a:srgbClr>
                  </a:outerShdw>
                </a:effectLst>
                <a:highlight>
                  <a:srgbClr val="FFFF00"/>
                </a:highlight>
                <a:latin typeface="Simplified Arabic" panose="02020603050405020304" pitchFamily="18" charset="-78"/>
                <a:cs typeface="Simplified Arabic" panose="02020603050405020304" pitchFamily="18" charset="-78"/>
              </a:rPr>
              <a:t>بلقب حكيم آل مروان</a:t>
            </a:r>
            <a:r>
              <a:rPr lang="ar-SA" dirty="0">
                <a:solidFill>
                  <a:schemeClr val="tx1"/>
                </a:solidFill>
                <a:effectLst>
                  <a:outerShdw blurRad="38100" dist="38100" dir="2700000" algn="tl">
                    <a:srgbClr val="000000">
                      <a:alpha val="43137"/>
                    </a:srgbClr>
                  </a:outerShdw>
                </a:effectLst>
                <a:latin typeface="Simplified Arabic" panose="02020603050405020304" pitchFamily="18" charset="-78"/>
                <a:cs typeface="Simplified Arabic" panose="02020603050405020304" pitchFamily="18" charset="-78"/>
              </a:rPr>
              <a:t>، نظراً لجهده في ترجمة </a:t>
            </a:r>
            <a:r>
              <a:rPr lang="ar-SA" dirty="0">
                <a:solidFill>
                  <a:schemeClr val="tx1"/>
                </a:solidFill>
                <a:effectLst>
                  <a:outerShdw blurRad="38100" dist="38100" dir="2700000" algn="tl">
                    <a:srgbClr val="000000">
                      <a:alpha val="43137"/>
                    </a:srgbClr>
                  </a:outerShdw>
                </a:effectLst>
                <a:highlight>
                  <a:srgbClr val="FFFF00"/>
                </a:highlight>
                <a:latin typeface="Simplified Arabic" panose="02020603050405020304" pitchFamily="18" charset="-78"/>
                <a:cs typeface="Simplified Arabic" panose="02020603050405020304" pitchFamily="18" charset="-78"/>
              </a:rPr>
              <a:t>بعض الكتب في الطب وعلم الصنعة " الكيمياء</a:t>
            </a:r>
            <a:r>
              <a:rPr lang="ar-SA" dirty="0">
                <a:solidFill>
                  <a:schemeClr val="tx1"/>
                </a:solidFill>
                <a:effectLst>
                  <a:outerShdw blurRad="38100" dist="38100" dir="2700000" algn="tl">
                    <a:srgbClr val="000000">
                      <a:alpha val="43137"/>
                    </a:srgbClr>
                  </a:outerShdw>
                </a:effectLst>
                <a:latin typeface="Simplified Arabic" panose="02020603050405020304" pitchFamily="18" charset="-78"/>
                <a:cs typeface="Simplified Arabic" panose="02020603050405020304" pitchFamily="18" charset="-78"/>
              </a:rPr>
              <a:t>"، كما قام </a:t>
            </a:r>
            <a:r>
              <a:rPr lang="ar-SA" dirty="0">
                <a:solidFill>
                  <a:schemeClr val="tx1"/>
                </a:solidFill>
                <a:effectLst>
                  <a:outerShdw blurRad="38100" dist="38100" dir="2700000" algn="tl">
                    <a:srgbClr val="000000">
                      <a:alpha val="43137"/>
                    </a:srgbClr>
                  </a:outerShdw>
                </a:effectLst>
                <a:highlight>
                  <a:srgbClr val="FFFF00"/>
                </a:highlight>
                <a:latin typeface="Simplified Arabic" panose="02020603050405020304" pitchFamily="18" charset="-78"/>
                <a:cs typeface="Simplified Arabic" panose="02020603050405020304" pitchFamily="18" charset="-78"/>
              </a:rPr>
              <a:t>الخليفة الاموي عمر بن عبد العزيز </a:t>
            </a:r>
            <a:r>
              <a:rPr lang="ar-SA" dirty="0">
                <a:solidFill>
                  <a:schemeClr val="tx1"/>
                </a:solidFill>
                <a:effectLst>
                  <a:outerShdw blurRad="38100" dist="38100" dir="2700000" algn="tl">
                    <a:srgbClr val="000000">
                      <a:alpha val="43137"/>
                    </a:srgbClr>
                  </a:outerShdw>
                </a:effectLst>
                <a:latin typeface="Simplified Arabic" panose="02020603050405020304" pitchFamily="18" charset="-78"/>
                <a:cs typeface="Simplified Arabic" panose="02020603050405020304" pitchFamily="18" charset="-78"/>
              </a:rPr>
              <a:t>بدور هام في </a:t>
            </a:r>
            <a:r>
              <a:rPr lang="ar-SA" dirty="0">
                <a:solidFill>
                  <a:schemeClr val="tx1"/>
                </a:solidFill>
                <a:effectLst>
                  <a:outerShdw blurRad="38100" dist="38100" dir="2700000" algn="tl">
                    <a:srgbClr val="000000">
                      <a:alpha val="43137"/>
                    </a:srgbClr>
                  </a:outerShdw>
                </a:effectLst>
                <a:highlight>
                  <a:srgbClr val="FFFF00"/>
                </a:highlight>
                <a:latin typeface="Simplified Arabic" panose="02020603050405020304" pitchFamily="18" charset="-78"/>
                <a:cs typeface="Simplified Arabic" panose="02020603050405020304" pitchFamily="18" charset="-78"/>
              </a:rPr>
              <a:t>الاهتمام بمدرسة الاسكندرية</a:t>
            </a:r>
            <a:r>
              <a:rPr lang="ar-SA" dirty="0">
                <a:solidFill>
                  <a:schemeClr val="tx1"/>
                </a:solidFill>
                <a:effectLst>
                  <a:outerShdw blurRad="38100" dist="38100" dir="2700000" algn="tl">
                    <a:srgbClr val="000000">
                      <a:alpha val="43137"/>
                    </a:srgbClr>
                  </a:outerShdw>
                </a:effectLst>
                <a:latin typeface="Simplified Arabic" panose="02020603050405020304" pitchFamily="18" charset="-78"/>
                <a:cs typeface="Simplified Arabic" panose="02020603050405020304" pitchFamily="18" charset="-78"/>
              </a:rPr>
              <a:t>.  لقد اقتضت الضرورة من أجل </a:t>
            </a:r>
            <a:r>
              <a:rPr lang="ar-SA" dirty="0">
                <a:solidFill>
                  <a:schemeClr val="tx1"/>
                </a:solidFill>
                <a:effectLst>
                  <a:outerShdw blurRad="38100" dist="38100" dir="2700000" algn="tl">
                    <a:srgbClr val="000000">
                      <a:alpha val="43137"/>
                    </a:srgbClr>
                  </a:outerShdw>
                </a:effectLst>
                <a:highlight>
                  <a:srgbClr val="FFFF00"/>
                </a:highlight>
                <a:latin typeface="Simplified Arabic" panose="02020603050405020304" pitchFamily="18" charset="-78"/>
                <a:cs typeface="Simplified Arabic" panose="02020603050405020304" pitchFamily="18" charset="-78"/>
              </a:rPr>
              <a:t>ادارة الدولة أن يحتفظ الأمويون بالموظفين الناطقين باليونانية في الديوان وهو الجهاز الإداري</a:t>
            </a:r>
            <a:r>
              <a:rPr lang="ar-SA" dirty="0">
                <a:solidFill>
                  <a:schemeClr val="tx1"/>
                </a:solidFill>
                <a:effectLst>
                  <a:outerShdw blurRad="38100" dist="38100" dir="2700000" algn="tl">
                    <a:srgbClr val="000000">
                      <a:alpha val="43137"/>
                    </a:srgbClr>
                  </a:outerShdw>
                </a:effectLst>
                <a:latin typeface="Simplified Arabic" panose="02020603050405020304" pitchFamily="18" charset="-78"/>
                <a:cs typeface="Simplified Arabic" panose="02020603050405020304" pitchFamily="18" charset="-78"/>
              </a:rPr>
              <a:t> للدولة فلم ينقل إلى العربية إلاّ في أيام الخليفة الأموي عبد الملك بن مروان ومن بعده ولده هشام . </a:t>
            </a:r>
            <a:endParaRPr lang="en-US" dirty="0">
              <a:solidFill>
                <a:schemeClr val="tx1"/>
              </a:solidFill>
              <a:effectLst>
                <a:outerShdw blurRad="38100" dist="38100" dir="2700000" algn="tl">
                  <a:srgbClr val="000000">
                    <a:alpha val="43137"/>
                  </a:srgbClr>
                </a:outerShdw>
              </a:effectLst>
              <a:latin typeface="Simplified Arabic" panose="02020603050405020304" pitchFamily="18" charset="-78"/>
              <a:cs typeface="Simplified Arabic" panose="02020603050405020304" pitchFamily="18" charset="-78"/>
            </a:endParaRPr>
          </a:p>
          <a:p>
            <a:pPr marL="0" indent="0" algn="r" rtl="1" eaLnBrk="1" hangingPunct="1">
              <a:lnSpc>
                <a:spcPct val="150000"/>
              </a:lnSpc>
              <a:defRPr/>
            </a:pPr>
            <a:endParaRPr lang="ar-JO" dirty="0">
              <a:solidFill>
                <a:schemeClr val="tx1"/>
              </a:solidFill>
              <a:effectLst>
                <a:outerShdw blurRad="38100" dist="38100" dir="2700000" algn="tl">
                  <a:srgbClr val="000000">
                    <a:alpha val="43137"/>
                  </a:srgbClr>
                </a:outerShdw>
              </a:effectLst>
              <a:latin typeface="Simplified Arabic" panose="02020603050405020304" pitchFamily="18" charset="-78"/>
              <a:cs typeface="Simplified Arabic" panose="02020603050405020304" pitchFamily="18" charset="-78"/>
            </a:endParaRPr>
          </a:p>
        </p:txBody>
      </p:sp>
    </p:spTree>
  </p:cSld>
  <p:clrMapOvr>
    <a:masterClrMapping/>
  </p:clrMapOvr>
  <mc:AlternateContent xmlns:mc="http://schemas.openxmlformats.org/markup-compatibility/2006" xmlns:p14="http://schemas.microsoft.com/office/powerpoint/2010/main">
    <mc:Choice Requires="p14">
      <p:transition spd="slow" p14:dur="4000">
        <p14:vortex/>
      </p:transition>
    </mc:Choice>
    <mc:Fallback xmlns="">
      <p:transition spd="slow">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AutoShape 2" descr="نتيجة بحث الصور عن حركة الترجمة في العصر العباسي"/>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 name="Content Placeholder 1"/>
          <p:cNvSpPr>
            <a:spLocks noGrp="1"/>
          </p:cNvSpPr>
          <p:nvPr>
            <p:ph sz="quarter" idx="13"/>
          </p:nvPr>
        </p:nvSpPr>
        <p:spPr>
          <a:xfrm>
            <a:off x="307975" y="166626"/>
            <a:ext cx="8229600" cy="6574742"/>
          </a:xfrm>
        </p:spPr>
        <p:txBody>
          <a:bodyPr>
            <a:normAutofit/>
          </a:bodyPr>
          <a:lstStyle/>
          <a:p>
            <a:pPr marL="0" indent="0" algn="r" rtl="1" eaLnBrk="1" hangingPunct="1">
              <a:lnSpc>
                <a:spcPct val="150000"/>
              </a:lnSpc>
              <a:defRPr/>
            </a:pPr>
            <a:r>
              <a:rPr lang="ar-SA" sz="2600" dirty="0">
                <a:solidFill>
                  <a:schemeClr val="tx1"/>
                </a:solidFill>
                <a:effectLst>
                  <a:outerShdw blurRad="38100" dist="38100" dir="2700000" algn="tl">
                    <a:srgbClr val="000000">
                      <a:alpha val="43137"/>
                    </a:srgbClr>
                  </a:outerShdw>
                </a:effectLst>
                <a:latin typeface="Simplified Arabic" panose="02020603050405020304" pitchFamily="18" charset="-78"/>
                <a:cs typeface="Simplified Arabic" panose="02020603050405020304" pitchFamily="18" charset="-78"/>
              </a:rPr>
              <a:t>في العصر العباسي</a:t>
            </a:r>
            <a:r>
              <a:rPr lang="ar-JO" sz="2600" dirty="0">
                <a:solidFill>
                  <a:schemeClr val="tx1"/>
                </a:solidFill>
                <a:effectLst>
                  <a:outerShdw blurRad="38100" dist="38100" dir="2700000" algn="tl">
                    <a:srgbClr val="000000">
                      <a:alpha val="43137"/>
                    </a:srgbClr>
                  </a:outerShdw>
                </a:effectLst>
                <a:latin typeface="Simplified Arabic" panose="02020603050405020304" pitchFamily="18" charset="-78"/>
                <a:cs typeface="Simplified Arabic" panose="02020603050405020304" pitchFamily="18" charset="-78"/>
              </a:rPr>
              <a:t>:</a:t>
            </a:r>
            <a:r>
              <a:rPr lang="ar-SA" sz="2600" dirty="0">
                <a:solidFill>
                  <a:schemeClr val="tx1"/>
                </a:solidFill>
                <a:effectLst>
                  <a:outerShdw blurRad="38100" dist="38100" dir="2700000" algn="tl">
                    <a:srgbClr val="000000">
                      <a:alpha val="43137"/>
                    </a:srgbClr>
                  </a:outerShdw>
                </a:effectLst>
                <a:latin typeface="Simplified Arabic" panose="02020603050405020304" pitchFamily="18" charset="-78"/>
                <a:cs typeface="Simplified Arabic" panose="02020603050405020304" pitchFamily="18" charset="-78"/>
              </a:rPr>
              <a:t> </a:t>
            </a:r>
            <a:endParaRPr lang="ar-JO" sz="2600" dirty="0">
              <a:solidFill>
                <a:schemeClr val="tx1"/>
              </a:solidFill>
              <a:effectLst>
                <a:outerShdw blurRad="38100" dist="38100" dir="2700000" algn="tl">
                  <a:srgbClr val="000000">
                    <a:alpha val="43137"/>
                  </a:srgbClr>
                </a:outerShdw>
              </a:effectLst>
              <a:latin typeface="Simplified Arabic" panose="02020603050405020304" pitchFamily="18" charset="-78"/>
              <a:cs typeface="Simplified Arabic" panose="02020603050405020304" pitchFamily="18" charset="-78"/>
            </a:endParaRPr>
          </a:p>
          <a:p>
            <a:pPr marL="0" indent="0" algn="r" rtl="1" eaLnBrk="1" hangingPunct="1">
              <a:lnSpc>
                <a:spcPct val="150000"/>
              </a:lnSpc>
              <a:defRPr/>
            </a:pPr>
            <a:r>
              <a:rPr lang="ar-SA" dirty="0">
                <a:solidFill>
                  <a:schemeClr val="tx1"/>
                </a:solidFill>
                <a:effectLst>
                  <a:outerShdw blurRad="38100" dist="38100" dir="2700000" algn="tl">
                    <a:srgbClr val="000000">
                      <a:alpha val="43137"/>
                    </a:srgbClr>
                  </a:outerShdw>
                </a:effectLst>
                <a:latin typeface="Simplified Arabic" panose="02020603050405020304" pitchFamily="18" charset="-78"/>
                <a:cs typeface="Simplified Arabic" panose="02020603050405020304" pitchFamily="18" charset="-78"/>
              </a:rPr>
              <a:t>برزت حركة الترجمة وأصبحت تسير باتجاهين: </a:t>
            </a:r>
            <a:endParaRPr lang="ar-JO" dirty="0">
              <a:solidFill>
                <a:schemeClr val="tx1"/>
              </a:solidFill>
              <a:effectLst>
                <a:outerShdw blurRad="38100" dist="38100" dir="2700000" algn="tl">
                  <a:srgbClr val="000000">
                    <a:alpha val="43137"/>
                  </a:srgbClr>
                </a:outerShdw>
              </a:effectLst>
              <a:latin typeface="Simplified Arabic" panose="02020603050405020304" pitchFamily="18" charset="-78"/>
              <a:cs typeface="Simplified Arabic" panose="02020603050405020304" pitchFamily="18" charset="-78"/>
            </a:endParaRPr>
          </a:p>
          <a:p>
            <a:pPr marL="0" indent="0" algn="r" rtl="1" eaLnBrk="1" hangingPunct="1">
              <a:lnSpc>
                <a:spcPct val="150000"/>
              </a:lnSpc>
              <a:buNone/>
              <a:defRPr/>
            </a:pPr>
            <a:r>
              <a:rPr lang="ar-JO" dirty="0">
                <a:solidFill>
                  <a:schemeClr val="tx1"/>
                </a:solidFill>
                <a:effectLst>
                  <a:outerShdw blurRad="38100" dist="38100" dir="2700000" algn="tl">
                    <a:srgbClr val="000000">
                      <a:alpha val="43137"/>
                    </a:srgbClr>
                  </a:outerShdw>
                </a:effectLst>
                <a:latin typeface="Simplified Arabic" panose="02020603050405020304" pitchFamily="18" charset="-78"/>
                <a:cs typeface="Simplified Arabic" panose="02020603050405020304" pitchFamily="18" charset="-78"/>
              </a:rPr>
              <a:t>1- </a:t>
            </a:r>
            <a:r>
              <a:rPr lang="ar-SA" dirty="0">
                <a:solidFill>
                  <a:schemeClr val="tx1"/>
                </a:solidFill>
                <a:effectLst>
                  <a:outerShdw blurRad="38100" dist="38100" dir="2700000" algn="tl">
                    <a:srgbClr val="000000">
                      <a:alpha val="43137"/>
                    </a:srgbClr>
                  </a:outerShdw>
                </a:effectLst>
                <a:latin typeface="Simplified Arabic" panose="02020603050405020304" pitchFamily="18" charset="-78"/>
                <a:cs typeface="Simplified Arabic" panose="02020603050405020304" pitchFamily="18" charset="-78"/>
              </a:rPr>
              <a:t>اتجاه رسمي</a:t>
            </a:r>
            <a:r>
              <a:rPr lang="ar-JO" dirty="0">
                <a:solidFill>
                  <a:schemeClr val="tx1"/>
                </a:solidFill>
                <a:effectLst>
                  <a:outerShdw blurRad="38100" dist="38100" dir="2700000" algn="tl">
                    <a:srgbClr val="000000">
                      <a:alpha val="43137"/>
                    </a:srgbClr>
                  </a:outerShdw>
                </a:effectLst>
                <a:latin typeface="Simplified Arabic" panose="02020603050405020304" pitchFamily="18" charset="-78"/>
                <a:cs typeface="Simplified Arabic" panose="02020603050405020304" pitchFamily="18" charset="-78"/>
              </a:rPr>
              <a:t>: اتجاه مدعوم من الخلفاء العباسيين </a:t>
            </a:r>
          </a:p>
          <a:p>
            <a:pPr algn="r" rtl="1" eaLnBrk="1" hangingPunct="1">
              <a:lnSpc>
                <a:spcPct val="150000"/>
              </a:lnSpc>
              <a:buFontTx/>
              <a:buChar char="-"/>
              <a:defRPr/>
            </a:pPr>
            <a:r>
              <a:rPr lang="ar-SA" sz="2000" dirty="0">
                <a:solidFill>
                  <a:schemeClr val="tx1"/>
                </a:solidFill>
                <a:effectLst>
                  <a:outerShdw blurRad="38100" dist="38100" dir="2700000" algn="tl">
                    <a:srgbClr val="000000">
                      <a:alpha val="43137"/>
                    </a:srgbClr>
                  </a:outerShdw>
                </a:effectLst>
                <a:latin typeface="Simplified Arabic" panose="02020603050405020304" pitchFamily="18" charset="-78"/>
                <a:cs typeface="Simplified Arabic" panose="02020603050405020304" pitchFamily="18" charset="-78"/>
              </a:rPr>
              <a:t>شجعه الخلفاء وأنفقوا عليه بسخاء </a:t>
            </a:r>
            <a:r>
              <a:rPr lang="ar-SA" sz="2000" dirty="0">
                <a:solidFill>
                  <a:schemeClr val="tx1"/>
                </a:solidFill>
                <a:effectLst>
                  <a:outerShdw blurRad="38100" dist="38100" dir="2700000" algn="tl">
                    <a:srgbClr val="000000">
                      <a:alpha val="43137"/>
                    </a:srgbClr>
                  </a:outerShdw>
                </a:effectLst>
                <a:highlight>
                  <a:srgbClr val="FFFF00"/>
                </a:highlight>
                <a:latin typeface="Simplified Arabic" panose="02020603050405020304" pitchFamily="18" charset="-78"/>
                <a:cs typeface="Simplified Arabic" panose="02020603050405020304" pitchFamily="18" charset="-78"/>
              </a:rPr>
              <a:t>كالخليفة أبو جعفر </a:t>
            </a:r>
            <a:r>
              <a:rPr lang="ar-SA" sz="2000" dirty="0">
                <a:solidFill>
                  <a:schemeClr val="tx1"/>
                </a:solidFill>
                <a:effectLst>
                  <a:outerShdw blurRad="38100" dist="38100" dir="2700000" algn="tl">
                    <a:srgbClr val="000000">
                      <a:alpha val="43137"/>
                    </a:srgbClr>
                  </a:outerShdw>
                </a:effectLst>
                <a:latin typeface="Simplified Arabic" panose="02020603050405020304" pitchFamily="18" charset="-78"/>
                <a:cs typeface="Simplified Arabic" panose="02020603050405020304" pitchFamily="18" charset="-78"/>
              </a:rPr>
              <a:t>المنصور بالإنفاق على دراسة الطب والفلسفة والعلوم.</a:t>
            </a:r>
            <a:endParaRPr lang="ar-JO" sz="2000" dirty="0">
              <a:solidFill>
                <a:schemeClr val="tx1"/>
              </a:solidFill>
              <a:effectLst>
                <a:outerShdw blurRad="38100" dist="38100" dir="2700000" algn="tl">
                  <a:srgbClr val="000000">
                    <a:alpha val="43137"/>
                  </a:srgbClr>
                </a:outerShdw>
              </a:effectLst>
              <a:latin typeface="Simplified Arabic" panose="02020603050405020304" pitchFamily="18" charset="-78"/>
              <a:cs typeface="Simplified Arabic" panose="02020603050405020304" pitchFamily="18" charset="-78"/>
            </a:endParaRPr>
          </a:p>
          <a:p>
            <a:pPr algn="r" rtl="1" eaLnBrk="1" hangingPunct="1">
              <a:lnSpc>
                <a:spcPct val="150000"/>
              </a:lnSpc>
              <a:buFontTx/>
              <a:buChar char="-"/>
              <a:defRPr/>
            </a:pPr>
            <a:r>
              <a:rPr lang="ar-SA" sz="2000" dirty="0">
                <a:solidFill>
                  <a:schemeClr val="tx1"/>
                </a:solidFill>
                <a:effectLst>
                  <a:outerShdw blurRad="38100" dist="38100" dir="2700000" algn="tl">
                    <a:srgbClr val="000000">
                      <a:alpha val="43137"/>
                    </a:srgbClr>
                  </a:outerShdw>
                </a:effectLst>
                <a:latin typeface="Simplified Arabic" panose="02020603050405020304" pitchFamily="18" charset="-78"/>
                <a:cs typeface="Simplified Arabic" panose="02020603050405020304" pitchFamily="18" charset="-78"/>
              </a:rPr>
              <a:t> كما أمر الخليفة </a:t>
            </a:r>
            <a:r>
              <a:rPr lang="ar-SA" sz="2000" dirty="0">
                <a:solidFill>
                  <a:schemeClr val="tx1"/>
                </a:solidFill>
                <a:effectLst>
                  <a:outerShdw blurRad="38100" dist="38100" dir="2700000" algn="tl">
                    <a:srgbClr val="000000">
                      <a:alpha val="43137"/>
                    </a:srgbClr>
                  </a:outerShdw>
                </a:effectLst>
                <a:highlight>
                  <a:srgbClr val="FFFF00"/>
                </a:highlight>
                <a:latin typeface="Simplified Arabic" panose="02020603050405020304" pitchFamily="18" charset="-78"/>
                <a:cs typeface="Simplified Arabic" panose="02020603050405020304" pitchFamily="18" charset="-78"/>
              </a:rPr>
              <a:t>المأمون ببناء " بيت الحكمة" </a:t>
            </a:r>
            <a:r>
              <a:rPr lang="ar-SA" sz="2000" dirty="0">
                <a:solidFill>
                  <a:schemeClr val="tx1"/>
                </a:solidFill>
                <a:effectLst>
                  <a:outerShdw blurRad="38100" dist="38100" dir="2700000" algn="tl">
                    <a:srgbClr val="000000">
                      <a:alpha val="43137"/>
                    </a:srgbClr>
                  </a:outerShdw>
                </a:effectLst>
                <a:latin typeface="Simplified Arabic" panose="02020603050405020304" pitchFamily="18" charset="-78"/>
                <a:cs typeface="Simplified Arabic" panose="02020603050405020304" pitchFamily="18" charset="-78"/>
              </a:rPr>
              <a:t>في بغداد في القرن الثالث الهجري/ التاسع الميلادي وهو أول مجمع علمي ومكتبة وقد وظف هيئة برئاسة حنين بن اسحق وهو طبيب وعالم كبير</a:t>
            </a:r>
            <a:r>
              <a:rPr lang="ar-JO" sz="2000" dirty="0">
                <a:solidFill>
                  <a:schemeClr val="tx1"/>
                </a:solidFill>
                <a:effectLst>
                  <a:outerShdw blurRad="38100" dist="38100" dir="2700000" algn="tl">
                    <a:srgbClr val="000000">
                      <a:alpha val="43137"/>
                    </a:srgbClr>
                  </a:outerShdw>
                </a:effectLst>
                <a:latin typeface="Simplified Arabic" panose="02020603050405020304" pitchFamily="18" charset="-78"/>
                <a:cs typeface="Simplified Arabic" panose="02020603050405020304" pitchFamily="18" charset="-78"/>
              </a:rPr>
              <a:t>.</a:t>
            </a:r>
          </a:p>
          <a:p>
            <a:pPr algn="r" rtl="1" eaLnBrk="1" hangingPunct="1">
              <a:lnSpc>
                <a:spcPct val="150000"/>
              </a:lnSpc>
              <a:buFontTx/>
              <a:buChar char="-"/>
              <a:defRPr/>
            </a:pPr>
            <a:r>
              <a:rPr lang="ar-SA" sz="2000" dirty="0">
                <a:solidFill>
                  <a:schemeClr val="tx1"/>
                </a:solidFill>
                <a:effectLst>
                  <a:outerShdw blurRad="38100" dist="38100" dir="2700000" algn="tl">
                    <a:srgbClr val="000000">
                      <a:alpha val="43137"/>
                    </a:srgbClr>
                  </a:outerShdw>
                </a:effectLst>
                <a:latin typeface="Simplified Arabic" panose="02020603050405020304" pitchFamily="18" charset="-78"/>
                <a:cs typeface="Simplified Arabic" panose="02020603050405020304" pitchFamily="18" charset="-78"/>
              </a:rPr>
              <a:t> وشارك العرب المسيحيون لمعرفتهم بالسريانية في ترجمة علوم الطب والفلسفة والعلوم</a:t>
            </a:r>
            <a:r>
              <a:rPr lang="ar-JO" sz="2000" dirty="0">
                <a:solidFill>
                  <a:schemeClr val="tx1"/>
                </a:solidFill>
                <a:effectLst>
                  <a:outerShdw blurRad="38100" dist="38100" dir="2700000" algn="tl">
                    <a:srgbClr val="000000">
                      <a:alpha val="43137"/>
                    </a:srgbClr>
                  </a:outerShdw>
                </a:effectLst>
                <a:latin typeface="Simplified Arabic" panose="02020603050405020304" pitchFamily="18" charset="-78"/>
                <a:cs typeface="Simplified Arabic" panose="02020603050405020304" pitchFamily="18" charset="-78"/>
              </a:rPr>
              <a:t>. </a:t>
            </a:r>
          </a:p>
          <a:p>
            <a:pPr algn="r" rtl="1" eaLnBrk="1" hangingPunct="1">
              <a:lnSpc>
                <a:spcPct val="150000"/>
              </a:lnSpc>
              <a:buFontTx/>
              <a:buChar char="-"/>
              <a:defRPr/>
            </a:pPr>
            <a:r>
              <a:rPr lang="ar-SA" sz="2000" dirty="0">
                <a:solidFill>
                  <a:schemeClr val="tx1"/>
                </a:solidFill>
                <a:effectLst>
                  <a:outerShdw blurRad="38100" dist="38100" dir="2700000" algn="tl">
                    <a:srgbClr val="000000">
                      <a:alpha val="43137"/>
                    </a:srgbClr>
                  </a:outerShdw>
                </a:effectLst>
                <a:latin typeface="Simplified Arabic" panose="02020603050405020304" pitchFamily="18" charset="-78"/>
                <a:cs typeface="Simplified Arabic" panose="02020603050405020304" pitchFamily="18" charset="-78"/>
              </a:rPr>
              <a:t>ومن أشهر المترجمين يوحنا بن ماسويه. </a:t>
            </a:r>
            <a:endParaRPr lang="ar-JO" sz="2000" dirty="0">
              <a:solidFill>
                <a:schemeClr val="tx1"/>
              </a:solidFill>
              <a:effectLst>
                <a:outerShdw blurRad="38100" dist="38100" dir="2700000" algn="tl">
                  <a:srgbClr val="000000">
                    <a:alpha val="43137"/>
                  </a:srgbClr>
                </a:outerShdw>
              </a:effectLst>
              <a:latin typeface="Simplified Arabic" panose="02020603050405020304" pitchFamily="18" charset="-78"/>
              <a:cs typeface="Simplified Arabic" panose="02020603050405020304" pitchFamily="18" charset="-78"/>
            </a:endParaRPr>
          </a:p>
        </p:txBody>
      </p:sp>
    </p:spTree>
  </p:cSld>
  <p:clrMapOvr>
    <a:masterClrMapping/>
  </p:clrMapOvr>
  <mc:AlternateContent xmlns:mc="http://schemas.openxmlformats.org/markup-compatibility/2006" xmlns:p14="http://schemas.microsoft.com/office/powerpoint/2010/main">
    <mc:Choice Requires="p14">
      <p:transition spd="slow" p14:dur="4000">
        <p14:vortex/>
      </p:transition>
    </mc:Choice>
    <mc:Fallback xmlns="">
      <p:transition spd="slow">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4CB84F3-E76C-49F4-9C97-90BD927032A4}"/>
              </a:ext>
            </a:extLst>
          </p:cNvPr>
          <p:cNvSpPr txBox="1"/>
          <p:nvPr/>
        </p:nvSpPr>
        <p:spPr>
          <a:xfrm>
            <a:off x="179512" y="332656"/>
            <a:ext cx="8532440" cy="4628190"/>
          </a:xfrm>
          <a:prstGeom prst="rect">
            <a:avLst/>
          </a:prstGeom>
          <a:noFill/>
        </p:spPr>
        <p:txBody>
          <a:bodyPr wrap="square">
            <a:spAutoFit/>
          </a:bodyPr>
          <a:lstStyle/>
          <a:p>
            <a:pPr algn="r" rtl="1" eaLnBrk="1" hangingPunct="1">
              <a:lnSpc>
                <a:spcPct val="150000"/>
              </a:lnSpc>
              <a:buFontTx/>
              <a:buChar char="-"/>
              <a:defRPr/>
            </a:pPr>
            <a:r>
              <a:rPr lang="ar-SA" dirty="0">
                <a:solidFill>
                  <a:schemeClr val="tx1"/>
                </a:solidFill>
                <a:effectLst>
                  <a:outerShdw blurRad="38100" dist="38100" dir="2700000" algn="tl">
                    <a:srgbClr val="000000">
                      <a:alpha val="43137"/>
                    </a:srgbClr>
                  </a:outerShdw>
                </a:effectLst>
                <a:latin typeface="Simplified Arabic" panose="02020603050405020304" pitchFamily="18" charset="-78"/>
                <a:cs typeface="Simplified Arabic" panose="02020603050405020304" pitchFamily="18" charset="-78"/>
              </a:rPr>
              <a:t>كما أمر الخليفة المأمون ببناء مرصد في بغداد كمؤسسة علمية مجهزة لدراسة الفلك.</a:t>
            </a:r>
            <a:endParaRPr lang="ar-JO" dirty="0">
              <a:solidFill>
                <a:schemeClr val="tx1"/>
              </a:solidFill>
              <a:effectLst>
                <a:outerShdw blurRad="38100" dist="38100" dir="2700000" algn="tl">
                  <a:srgbClr val="000000">
                    <a:alpha val="43137"/>
                  </a:srgbClr>
                </a:outerShdw>
              </a:effectLst>
              <a:latin typeface="Simplified Arabic" panose="02020603050405020304" pitchFamily="18" charset="-78"/>
              <a:cs typeface="Simplified Arabic" panose="02020603050405020304" pitchFamily="18" charset="-78"/>
            </a:endParaRPr>
          </a:p>
          <a:p>
            <a:pPr algn="r" rtl="1" eaLnBrk="1" hangingPunct="1">
              <a:lnSpc>
                <a:spcPct val="150000"/>
              </a:lnSpc>
              <a:defRPr/>
            </a:pPr>
            <a:r>
              <a:rPr lang="ar-JO" dirty="0">
                <a:effectLst>
                  <a:outerShdw blurRad="38100" dist="38100" dir="2700000" algn="tl">
                    <a:srgbClr val="000000">
                      <a:alpha val="43137"/>
                    </a:srgbClr>
                  </a:outerShdw>
                </a:effectLst>
                <a:latin typeface="Simplified Arabic" panose="02020603050405020304" pitchFamily="18" charset="-78"/>
                <a:cs typeface="Simplified Arabic" panose="02020603050405020304" pitchFamily="18" charset="-78"/>
              </a:rPr>
              <a:t>2- </a:t>
            </a:r>
            <a:r>
              <a:rPr lang="ar-SA" dirty="0">
                <a:solidFill>
                  <a:schemeClr val="tx1"/>
                </a:solidFill>
                <a:effectLst>
                  <a:outerShdw blurRad="38100" dist="38100" dir="2700000" algn="tl">
                    <a:srgbClr val="000000">
                      <a:alpha val="43137"/>
                    </a:srgbClr>
                  </a:outerShdw>
                </a:effectLst>
                <a:latin typeface="Simplified Arabic" panose="02020603050405020304" pitchFamily="18" charset="-78"/>
                <a:cs typeface="Simplified Arabic" panose="02020603050405020304" pitchFamily="18" charset="-78"/>
              </a:rPr>
              <a:t>  الاتجاه غير الرسمي</a:t>
            </a:r>
            <a:r>
              <a:rPr lang="ar-JO" dirty="0">
                <a:solidFill>
                  <a:schemeClr val="tx1"/>
                </a:solidFill>
                <a:effectLst>
                  <a:outerShdw blurRad="38100" dist="38100" dir="2700000" algn="tl">
                    <a:srgbClr val="000000">
                      <a:alpha val="43137"/>
                    </a:srgbClr>
                  </a:outerShdw>
                </a:effectLst>
                <a:latin typeface="Simplified Arabic" panose="02020603050405020304" pitchFamily="18" charset="-78"/>
                <a:cs typeface="Simplified Arabic" panose="02020603050405020304" pitchFamily="18" charset="-78"/>
              </a:rPr>
              <a:t>:</a:t>
            </a:r>
          </a:p>
          <a:p>
            <a:pPr algn="r" rtl="1" eaLnBrk="1" hangingPunct="1">
              <a:lnSpc>
                <a:spcPct val="150000"/>
              </a:lnSpc>
              <a:defRPr/>
            </a:pPr>
            <a:r>
              <a:rPr lang="ar-SA" dirty="0">
                <a:solidFill>
                  <a:schemeClr val="tx1"/>
                </a:solidFill>
                <a:effectLst>
                  <a:outerShdw blurRad="38100" dist="38100" dir="2700000" algn="tl">
                    <a:srgbClr val="000000">
                      <a:alpha val="43137"/>
                    </a:srgbClr>
                  </a:outerShdw>
                </a:effectLst>
                <a:latin typeface="Simplified Arabic" panose="02020603050405020304" pitchFamily="18" charset="-78"/>
                <a:cs typeface="Simplified Arabic" panose="02020603050405020304" pitchFamily="18" charset="-78"/>
              </a:rPr>
              <a:t>  تبن</a:t>
            </a:r>
            <a:r>
              <a:rPr lang="ar-JO" dirty="0">
                <a:solidFill>
                  <a:schemeClr val="tx1"/>
                </a:solidFill>
                <a:effectLst>
                  <a:outerShdw blurRad="38100" dist="38100" dir="2700000" algn="tl">
                    <a:srgbClr val="000000">
                      <a:alpha val="43137"/>
                    </a:srgbClr>
                  </a:outerShdw>
                </a:effectLst>
                <a:latin typeface="Simplified Arabic" panose="02020603050405020304" pitchFamily="18" charset="-78"/>
                <a:cs typeface="Simplified Arabic" panose="02020603050405020304" pitchFamily="18" charset="-78"/>
              </a:rPr>
              <a:t>ى هذا الاتجاه</a:t>
            </a:r>
            <a:r>
              <a:rPr lang="ar-SA" dirty="0">
                <a:solidFill>
                  <a:schemeClr val="tx1"/>
                </a:solidFill>
                <a:effectLst>
                  <a:outerShdw blurRad="38100" dist="38100" dir="2700000" algn="tl">
                    <a:srgbClr val="000000">
                      <a:alpha val="43137"/>
                    </a:srgbClr>
                  </a:outerShdw>
                </a:effectLst>
                <a:latin typeface="Simplified Arabic" panose="02020603050405020304" pitchFamily="18" charset="-78"/>
                <a:cs typeface="Simplified Arabic" panose="02020603050405020304" pitchFamily="18" charset="-78"/>
              </a:rPr>
              <a:t> الكتاب وشجعه بعض الوزراء</a:t>
            </a:r>
            <a:r>
              <a:rPr lang="ar-JO" dirty="0">
                <a:solidFill>
                  <a:schemeClr val="tx1"/>
                </a:solidFill>
                <a:effectLst>
                  <a:outerShdw blurRad="38100" dist="38100" dir="2700000" algn="tl">
                    <a:srgbClr val="000000">
                      <a:alpha val="43137"/>
                    </a:srgbClr>
                  </a:outerShdw>
                </a:effectLst>
                <a:latin typeface="Simplified Arabic" panose="02020603050405020304" pitchFamily="18" charset="-78"/>
                <a:cs typeface="Simplified Arabic" panose="02020603050405020304" pitchFamily="18" charset="-78"/>
              </a:rPr>
              <a:t>. </a:t>
            </a:r>
            <a:r>
              <a:rPr lang="ar-SA" dirty="0">
                <a:solidFill>
                  <a:schemeClr val="tx1"/>
                </a:solidFill>
                <a:effectLst>
                  <a:outerShdw blurRad="38100" dist="38100" dir="2700000" algn="tl">
                    <a:srgbClr val="000000">
                      <a:alpha val="43137"/>
                    </a:srgbClr>
                  </a:outerShdw>
                </a:effectLst>
                <a:latin typeface="Simplified Arabic" panose="02020603050405020304" pitchFamily="18" charset="-78"/>
                <a:cs typeface="Simplified Arabic" panose="02020603050405020304" pitchFamily="18" charset="-78"/>
              </a:rPr>
              <a:t> مثل كتاب كليلة ودمنة، وكتاب الأصول لإقليدس. </a:t>
            </a:r>
            <a:endParaRPr lang="ar-JO" dirty="0">
              <a:solidFill>
                <a:schemeClr val="tx1"/>
              </a:solidFill>
              <a:effectLst>
                <a:outerShdw blurRad="38100" dist="38100" dir="2700000" algn="tl">
                  <a:srgbClr val="000000">
                    <a:alpha val="43137"/>
                  </a:srgbClr>
                </a:outerShdw>
              </a:effectLst>
              <a:latin typeface="Simplified Arabic" panose="02020603050405020304" pitchFamily="18" charset="-78"/>
              <a:cs typeface="Simplified Arabic" panose="02020603050405020304" pitchFamily="18" charset="-78"/>
            </a:endParaRPr>
          </a:p>
          <a:p>
            <a:pPr algn="r" rtl="1" eaLnBrk="1" hangingPunct="1">
              <a:lnSpc>
                <a:spcPct val="150000"/>
              </a:lnSpc>
              <a:defRPr/>
            </a:pPr>
            <a:r>
              <a:rPr lang="ar-SA" dirty="0">
                <a:solidFill>
                  <a:schemeClr val="tx1"/>
                </a:solidFill>
                <a:effectLst>
                  <a:outerShdw blurRad="38100" dist="38100" dir="2700000" algn="tl">
                    <a:srgbClr val="000000">
                      <a:alpha val="43137"/>
                    </a:srgbClr>
                  </a:outerShdw>
                </a:effectLst>
                <a:latin typeface="Simplified Arabic" panose="02020603050405020304" pitchFamily="18" charset="-78"/>
                <a:cs typeface="Simplified Arabic" panose="02020603050405020304" pitchFamily="18" charset="-78"/>
              </a:rPr>
              <a:t> وبفضل المترجم</a:t>
            </a:r>
            <a:r>
              <a:rPr lang="ar-JO" dirty="0">
                <a:solidFill>
                  <a:schemeClr val="tx1"/>
                </a:solidFill>
                <a:effectLst>
                  <a:outerShdw blurRad="38100" dist="38100" dir="2700000" algn="tl">
                    <a:srgbClr val="000000">
                      <a:alpha val="43137"/>
                    </a:srgbClr>
                  </a:outerShdw>
                </a:effectLst>
                <a:latin typeface="Simplified Arabic" panose="02020603050405020304" pitchFamily="18" charset="-78"/>
                <a:cs typeface="Simplified Arabic" panose="02020603050405020304" pitchFamily="18" charset="-78"/>
              </a:rPr>
              <a:t>ي</a:t>
            </a:r>
            <a:r>
              <a:rPr lang="ar-SA" dirty="0">
                <a:solidFill>
                  <a:schemeClr val="tx1"/>
                </a:solidFill>
                <a:effectLst>
                  <a:outerShdw blurRad="38100" dist="38100" dir="2700000" algn="tl">
                    <a:srgbClr val="000000">
                      <a:alpha val="43137"/>
                    </a:srgbClr>
                  </a:outerShdw>
                </a:effectLst>
                <a:latin typeface="Simplified Arabic" panose="02020603050405020304" pitchFamily="18" charset="-78"/>
                <a:cs typeface="Simplified Arabic" panose="02020603050405020304" pitchFamily="18" charset="-78"/>
              </a:rPr>
              <a:t>ن تمّ إيضاح النقاط الغامضة في النصوص اليونانية والإضافة والتعليق عليها وبخاصة تلك المسائل التي لم يعرفها اليونان الأمر الذي حتم ّ على العلماء الأوروبيين في عصر النهضة القيام بترجمة العلوم العربية إلى اللغات الأوروبية</a:t>
            </a:r>
            <a:endParaRPr lang="ar-JO" dirty="0">
              <a:solidFill>
                <a:schemeClr val="tx1"/>
              </a:solidFill>
              <a:effectLst>
                <a:outerShdw blurRad="38100" dist="38100" dir="2700000" algn="tl">
                  <a:srgbClr val="000000">
                    <a:alpha val="43137"/>
                  </a:srgbClr>
                </a:outerShdw>
              </a:effectLst>
              <a:latin typeface="Simplified Arabic" panose="02020603050405020304" pitchFamily="18" charset="-78"/>
              <a:cs typeface="Simplified Arabic" panose="02020603050405020304" pitchFamily="18" charset="-78"/>
            </a:endParaRPr>
          </a:p>
          <a:p>
            <a:pPr algn="r" rtl="1" eaLnBrk="1" hangingPunct="1">
              <a:lnSpc>
                <a:spcPct val="150000"/>
              </a:lnSpc>
              <a:defRPr/>
            </a:pPr>
            <a:endParaRPr lang="ar-JO" dirty="0">
              <a:effectLst>
                <a:outerShdw blurRad="38100" dist="38100" dir="2700000" algn="tl">
                  <a:srgbClr val="000000">
                    <a:alpha val="43137"/>
                  </a:srgbClr>
                </a:outerShdw>
              </a:effectLst>
              <a:latin typeface="Simplified Arabic" panose="02020603050405020304" pitchFamily="18" charset="-78"/>
              <a:cs typeface="Simplified Arabic" panose="02020603050405020304" pitchFamily="18" charset="-78"/>
            </a:endParaRPr>
          </a:p>
          <a:p>
            <a:pPr algn="r" rtl="1" eaLnBrk="1" hangingPunct="1">
              <a:lnSpc>
                <a:spcPct val="150000"/>
              </a:lnSpc>
              <a:defRPr/>
            </a:pPr>
            <a:endParaRPr lang="ar-JO" dirty="0">
              <a:solidFill>
                <a:schemeClr val="tx1"/>
              </a:solidFill>
              <a:effectLst>
                <a:outerShdw blurRad="38100" dist="38100" dir="2700000" algn="tl">
                  <a:srgbClr val="000000">
                    <a:alpha val="43137"/>
                  </a:srgbClr>
                </a:outerShdw>
              </a:effectLst>
              <a:latin typeface="Simplified Arabic" panose="02020603050405020304" pitchFamily="18" charset="-78"/>
              <a:cs typeface="Simplified Arabic" panose="02020603050405020304" pitchFamily="18" charset="-78"/>
            </a:endParaRPr>
          </a:p>
          <a:p>
            <a:pPr algn="r" rtl="1" eaLnBrk="1" hangingPunct="1">
              <a:lnSpc>
                <a:spcPct val="150000"/>
              </a:lnSpc>
              <a:defRPr/>
            </a:pPr>
            <a:endParaRPr lang="ar-JO" dirty="0">
              <a:effectLst>
                <a:outerShdw blurRad="38100" dist="38100" dir="2700000" algn="tl">
                  <a:srgbClr val="000000">
                    <a:alpha val="43137"/>
                  </a:srgbClr>
                </a:outerShdw>
              </a:effectLst>
              <a:latin typeface="Simplified Arabic" panose="02020603050405020304" pitchFamily="18" charset="-78"/>
              <a:cs typeface="Simplified Arabic" panose="02020603050405020304" pitchFamily="18" charset="-78"/>
            </a:endParaRPr>
          </a:p>
          <a:p>
            <a:pPr algn="r" rtl="1" eaLnBrk="1" hangingPunct="1">
              <a:lnSpc>
                <a:spcPct val="150000"/>
              </a:lnSpc>
              <a:defRPr/>
            </a:pPr>
            <a:endParaRPr lang="ar-JO" dirty="0">
              <a:solidFill>
                <a:schemeClr val="tx1"/>
              </a:solidFill>
              <a:effectLst>
                <a:outerShdw blurRad="38100" dist="38100" dir="2700000" algn="tl">
                  <a:srgbClr val="000000">
                    <a:alpha val="43137"/>
                  </a:srgbClr>
                </a:outerShdw>
              </a:effectLst>
              <a:latin typeface="Simplified Arabic" panose="02020603050405020304" pitchFamily="18" charset="-78"/>
              <a:cs typeface="Simplified Arabic" panose="02020603050405020304" pitchFamily="18" charset="-78"/>
            </a:endParaRPr>
          </a:p>
          <a:p>
            <a:pPr algn="r" rtl="1" eaLnBrk="1" hangingPunct="1">
              <a:lnSpc>
                <a:spcPct val="150000"/>
              </a:lnSpc>
              <a:defRPr/>
            </a:pPr>
            <a:endParaRPr lang="ar-JO" dirty="0">
              <a:solidFill>
                <a:schemeClr val="tx1"/>
              </a:solidFill>
              <a:effectLst>
                <a:outerShdw blurRad="38100" dist="38100" dir="2700000" algn="tl">
                  <a:srgbClr val="000000">
                    <a:alpha val="43137"/>
                  </a:srgbClr>
                </a:outerShdw>
              </a:effectLst>
              <a:latin typeface="Simplified Arabic" panose="02020603050405020304" pitchFamily="18" charset="-78"/>
              <a:cs typeface="Simplified Arabic" panose="02020603050405020304" pitchFamily="18" charset="-78"/>
            </a:endParaRPr>
          </a:p>
        </p:txBody>
      </p:sp>
      <p:pic>
        <p:nvPicPr>
          <p:cNvPr id="5" name="صورة 2">
            <a:extLst>
              <a:ext uri="{FF2B5EF4-FFF2-40B4-BE49-F238E27FC236}">
                <a16:creationId xmlns:a16="http://schemas.microsoft.com/office/drawing/2014/main" id="{7E212ECF-5C7A-4692-B6DA-8590F901F08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79512" y="2780928"/>
            <a:ext cx="7128792" cy="3888432"/>
          </a:xfrm>
          <a:prstGeom prst="rect">
            <a:avLst/>
          </a:prstGeom>
        </p:spPr>
      </p:pic>
    </p:spTree>
    <p:extLst>
      <p:ext uri="{BB962C8B-B14F-4D97-AF65-F5344CB8AC3E}">
        <p14:creationId xmlns:p14="http://schemas.microsoft.com/office/powerpoint/2010/main" val="260182583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2530" name="Picture 2" descr="نتيجة بحث الصور عن الاندلس قديما"/>
          <p:cNvPicPr>
            <a:picLocks noChangeAspect="1" noChangeArrowheads="1"/>
          </p:cNvPicPr>
          <p:nvPr/>
        </p:nvPicPr>
        <p:blipFill>
          <a:blip r:embed="rId2" cstate="print">
            <a:extLst>
              <a:ext uri="{BEBA8EAE-BF5A-486C-A8C5-ECC9F3942E4B}">
                <a14:imgProps xmlns:a14="http://schemas.microsoft.com/office/drawing/2010/main">
                  <a14:imgLayer r:embed="rId3">
                    <a14:imgEffect>
                      <a14:brightnessContrast bright="-20000" contrast="20000"/>
                    </a14:imgEffect>
                  </a14:imgLayer>
                </a14:imgProps>
              </a:ext>
              <a:ext uri="{28A0092B-C50C-407E-A947-70E740481C1C}">
                <a14:useLocalDpi xmlns:a14="http://schemas.microsoft.com/office/drawing/2010/main" val="0"/>
              </a:ext>
            </a:extLst>
          </a:blip>
          <a:srcRect/>
          <a:stretch>
            <a:fillRect/>
          </a:stretch>
        </p:blipFill>
        <p:spPr bwMode="auto">
          <a:xfrm>
            <a:off x="86816" y="2996952"/>
            <a:ext cx="8876656" cy="3744416"/>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p:cNvSpPr>
            <a:spLocks noGrp="1"/>
          </p:cNvSpPr>
          <p:nvPr>
            <p:ph sz="quarter" idx="13"/>
          </p:nvPr>
        </p:nvSpPr>
        <p:spPr>
          <a:xfrm>
            <a:off x="827584" y="116632"/>
            <a:ext cx="8229600" cy="5080520"/>
          </a:xfrm>
        </p:spPr>
        <p:txBody>
          <a:bodyPr wrap="square" numCol="1" anchor="t" anchorCtr="0" compatLnSpc="1">
            <a:prstTxWarp prst="textNoShape">
              <a:avLst/>
            </a:prstTxWarp>
            <a:noAutofit/>
          </a:bodyPr>
          <a:lstStyle/>
          <a:p>
            <a:pPr marL="0" indent="0" algn="ctr" rtl="1">
              <a:lnSpc>
                <a:spcPct val="150000"/>
              </a:lnSpc>
              <a:defRPr/>
            </a:pPr>
            <a:r>
              <a:rPr lang="ar-SA" b="1" u="sng" dirty="0">
                <a:solidFill>
                  <a:schemeClr val="accent4"/>
                </a:solidFill>
                <a:effectLst>
                  <a:outerShdw blurRad="38100" dist="38100" dir="2700000" algn="tl">
                    <a:srgbClr val="000000">
                      <a:alpha val="43137"/>
                    </a:srgbClr>
                  </a:outerShdw>
                </a:effectLst>
                <a:latin typeface="Simplified Arabic" panose="02020603050405020304" pitchFamily="18" charset="-78"/>
                <a:cs typeface="Simplified Arabic" panose="02020603050405020304" pitchFamily="18" charset="-78"/>
              </a:rPr>
              <a:t> </a:t>
            </a:r>
            <a:r>
              <a:rPr lang="ar-SA" sz="2000" b="1" u="sng" dirty="0">
                <a:solidFill>
                  <a:schemeClr val="accent4"/>
                </a:solidFill>
                <a:effectLst>
                  <a:outerShdw blurRad="38100" dist="38100" dir="2700000" algn="tl">
                    <a:srgbClr val="000000">
                      <a:alpha val="43137"/>
                    </a:srgbClr>
                  </a:outerShdw>
                </a:effectLst>
                <a:latin typeface="Simplified Arabic" panose="02020603050405020304" pitchFamily="18" charset="-78"/>
                <a:cs typeface="Simplified Arabic" panose="02020603050405020304" pitchFamily="18" charset="-78"/>
              </a:rPr>
              <a:t>قنوات الاتصال بين  العالم الإسلامي والغربي: </a:t>
            </a:r>
            <a:endParaRPr lang="en-US" sz="2000" b="1" dirty="0">
              <a:solidFill>
                <a:schemeClr val="accent4"/>
              </a:solidFill>
              <a:effectLst>
                <a:outerShdw blurRad="38100" dist="38100" dir="2700000" algn="tl">
                  <a:srgbClr val="000000">
                    <a:alpha val="43137"/>
                  </a:srgbClr>
                </a:outerShdw>
              </a:effectLst>
              <a:latin typeface="Simplified Arabic" panose="02020603050405020304" pitchFamily="18" charset="-78"/>
              <a:cs typeface="Simplified Arabic" panose="02020603050405020304" pitchFamily="18" charset="-78"/>
            </a:endParaRPr>
          </a:p>
          <a:p>
            <a:pPr marL="0" indent="0" algn="r" rtl="1">
              <a:lnSpc>
                <a:spcPct val="150000"/>
              </a:lnSpc>
              <a:defRPr/>
            </a:pPr>
            <a:r>
              <a:rPr lang="ar-SA" u="sng" dirty="0">
                <a:effectLst>
                  <a:outerShdw blurRad="38100" dist="38100" dir="2700000" algn="tl">
                    <a:srgbClr val="000000">
                      <a:alpha val="43137"/>
                    </a:srgbClr>
                  </a:outerShdw>
                </a:effectLst>
                <a:latin typeface="Simplified Arabic" panose="02020603050405020304" pitchFamily="18" charset="-78"/>
                <a:cs typeface="Simplified Arabic" panose="02020603050405020304" pitchFamily="18" charset="-78"/>
              </a:rPr>
              <a:t>1-  البعثات الطلابية، ورحلة الأمراء </a:t>
            </a:r>
            <a:r>
              <a:rPr lang="ar-SA" dirty="0">
                <a:effectLst>
                  <a:outerShdw blurRad="38100" dist="38100" dir="2700000" algn="tl">
                    <a:srgbClr val="000000">
                      <a:alpha val="43137"/>
                    </a:srgbClr>
                  </a:outerShdw>
                </a:effectLst>
                <a:latin typeface="Simplified Arabic" panose="02020603050405020304" pitchFamily="18" charset="-78"/>
                <a:cs typeface="Simplified Arabic" panose="02020603050405020304" pitchFamily="18" charset="-78"/>
              </a:rPr>
              <a:t>:  </a:t>
            </a:r>
            <a:endParaRPr lang="en-US" dirty="0">
              <a:effectLst>
                <a:outerShdw blurRad="38100" dist="38100" dir="2700000" algn="tl">
                  <a:srgbClr val="000000">
                    <a:alpha val="43137"/>
                  </a:srgbClr>
                </a:outerShdw>
              </a:effectLst>
              <a:latin typeface="Simplified Arabic" panose="02020603050405020304" pitchFamily="18" charset="-78"/>
              <a:cs typeface="Simplified Arabic" panose="02020603050405020304" pitchFamily="18" charset="-78"/>
            </a:endParaRPr>
          </a:p>
          <a:p>
            <a:pPr marL="0" indent="0" algn="r" rtl="1">
              <a:lnSpc>
                <a:spcPct val="150000"/>
              </a:lnSpc>
              <a:defRPr/>
            </a:pPr>
            <a:r>
              <a:rPr lang="ar-SA" dirty="0">
                <a:effectLst>
                  <a:outerShdw blurRad="38100" dist="38100" dir="2700000" algn="tl">
                    <a:srgbClr val="000000">
                      <a:alpha val="43137"/>
                    </a:srgbClr>
                  </a:outerShdw>
                </a:effectLst>
                <a:latin typeface="Simplified Arabic" panose="02020603050405020304" pitchFamily="18" charset="-78"/>
                <a:cs typeface="Simplified Arabic" panose="02020603050405020304" pitchFamily="18" charset="-78"/>
              </a:rPr>
              <a:t>لعبت البعثات العلمية دوراً هاماً في الاتصال بين مسيحيي الغرب والمسلمين فكانت الأندلس وجزيرة  صقلية  نموذجاً لهذا الاتصال فبعد أن فتح المسلمون الاندلس في أوائل القرن الثامن الميلادي واستقروا فيها سبعة قرون تمكنوا خلالها من بناء حضارة لا تقل قيمةً عن حضارة المشرق العربي وغدت منارة العلم التي امدت أوروبا بالعلوم والثقافة الإسلامية لمدة ثلاثة قرون.</a:t>
            </a:r>
            <a:endParaRPr lang="ar-JO" dirty="0">
              <a:effectLst>
                <a:outerShdw blurRad="38100" dist="38100" dir="2700000" algn="tl">
                  <a:srgbClr val="000000">
                    <a:alpha val="43137"/>
                  </a:srgbClr>
                </a:outerShdw>
              </a:effectLst>
              <a:latin typeface="Simplified Arabic" panose="02020603050405020304" pitchFamily="18" charset="-78"/>
              <a:cs typeface="Simplified Arabic" panose="02020603050405020304" pitchFamily="18" charset="-78"/>
            </a:endParaRPr>
          </a:p>
          <a:p>
            <a:pPr marL="0" indent="0" algn="r" rtl="1">
              <a:lnSpc>
                <a:spcPct val="150000"/>
              </a:lnSpc>
              <a:defRPr/>
            </a:pPr>
            <a:r>
              <a:rPr lang="ar-SA" b="1" dirty="0">
                <a:effectLst>
                  <a:outerShdw blurRad="38100" dist="38100" dir="2700000" algn="tl">
                    <a:srgbClr val="000000">
                      <a:alpha val="43137"/>
                    </a:srgbClr>
                  </a:outerShdw>
                </a:effectLst>
                <a:latin typeface="Simplified Arabic" panose="02020603050405020304" pitchFamily="18" charset="-78"/>
                <a:cs typeface="Simplified Arabic" panose="02020603050405020304" pitchFamily="18" charset="-78"/>
              </a:rPr>
              <a:t>.</a:t>
            </a:r>
            <a:endParaRPr lang="en-US" b="1" dirty="0">
              <a:effectLst>
                <a:outerShdw blurRad="38100" dist="38100" dir="2700000" algn="tl">
                  <a:srgbClr val="000000">
                    <a:alpha val="43137"/>
                  </a:srgbClr>
                </a:outerShdw>
              </a:effectLst>
              <a:latin typeface="Simplified Arabic" panose="02020603050405020304" pitchFamily="18" charset="-78"/>
              <a:cs typeface="Simplified Arabic" panose="02020603050405020304" pitchFamily="18" charset="-78"/>
            </a:endParaRPr>
          </a:p>
          <a:p>
            <a:pPr marL="0" indent="0" algn="r" rtl="1">
              <a:lnSpc>
                <a:spcPct val="150000"/>
              </a:lnSpc>
              <a:defRPr/>
            </a:pPr>
            <a:endParaRPr lang="ar-EG" b="1" dirty="0">
              <a:effectLst>
                <a:outerShdw blurRad="38100" dist="38100" dir="2700000" algn="tl">
                  <a:srgbClr val="000000">
                    <a:alpha val="43137"/>
                  </a:srgbClr>
                </a:outerShdw>
              </a:effectLst>
              <a:latin typeface="Simplified Arabic" panose="02020603050405020304" pitchFamily="18" charset="-78"/>
              <a:cs typeface="Simplified Arabic" panose="02020603050405020304" pitchFamily="18" charset="-78"/>
            </a:endParaRPr>
          </a:p>
        </p:txBody>
      </p:sp>
    </p:spTree>
  </p:cSld>
  <p:clrMapOvr>
    <a:masterClrMapping/>
  </p:clrMapOvr>
  <mc:AlternateContent xmlns:mc="http://schemas.openxmlformats.org/markup-compatibility/2006" xmlns:p14="http://schemas.microsoft.com/office/powerpoint/2010/main">
    <mc:Choice Requires="p14">
      <p:transition spd="slow" p14:dur="4000">
        <p14:vortex/>
      </p:transition>
    </mc:Choice>
    <mc:Fallback xmlns="">
      <p:transition spd="slow">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EBBF3F8F-F956-48E7-A6E5-B70AE87F6BF6}"/>
              </a:ext>
            </a:extLst>
          </p:cNvPr>
          <p:cNvSpPr txBox="1"/>
          <p:nvPr/>
        </p:nvSpPr>
        <p:spPr>
          <a:xfrm>
            <a:off x="323528" y="260648"/>
            <a:ext cx="8820472" cy="4893647"/>
          </a:xfrm>
          <a:prstGeom prst="rect">
            <a:avLst/>
          </a:prstGeom>
          <a:noFill/>
        </p:spPr>
        <p:txBody>
          <a:bodyPr wrap="square">
            <a:spAutoFit/>
          </a:bodyPr>
          <a:lstStyle/>
          <a:p>
            <a:pPr algn="r" rtl="1"/>
            <a:r>
              <a:rPr lang="ar-SA" sz="3200" b="1" dirty="0">
                <a:effectLst>
                  <a:outerShdw blurRad="38100" dist="38100" dir="2700000" algn="tl">
                    <a:srgbClr val="000000">
                      <a:alpha val="43137"/>
                    </a:srgbClr>
                  </a:outerShdw>
                </a:effectLst>
                <a:latin typeface="Simplified Arabic" panose="02020603050405020304" pitchFamily="18" charset="-78"/>
                <a:cs typeface="Simplified Arabic" panose="02020603050405020304" pitchFamily="18" charset="-78"/>
              </a:rPr>
              <a:t> </a:t>
            </a:r>
            <a:r>
              <a:rPr lang="ar-SA" sz="2400" dirty="0">
                <a:latin typeface="Simplified Arabic" panose="02020603050405020304" pitchFamily="18" charset="-78"/>
                <a:cs typeface="Simplified Arabic" panose="02020603050405020304" pitchFamily="18" charset="-78"/>
              </a:rPr>
              <a:t>وفي أوائل القرن التاسع الميلادي تمكّن المسلمون من فتح جزيرة صقلية وحكموها مدة قرنين ونصف ؛ فازدهرت فيها حضارة إسلامية عمادها التعايش السلمي بين المسيحيين والمسلمين</a:t>
            </a:r>
            <a:r>
              <a:rPr lang="ar-JO" sz="2400" dirty="0">
                <a:latin typeface="Simplified Arabic" panose="02020603050405020304" pitchFamily="18" charset="-78"/>
                <a:cs typeface="Simplified Arabic" panose="02020603050405020304" pitchFamily="18" charset="-78"/>
              </a:rPr>
              <a:t>.</a:t>
            </a:r>
          </a:p>
          <a:p>
            <a:pPr algn="r" rtl="1"/>
            <a:r>
              <a:rPr lang="ar-SA" sz="2400" dirty="0">
                <a:latin typeface="Simplified Arabic" panose="02020603050405020304" pitchFamily="18" charset="-78"/>
                <a:cs typeface="Simplified Arabic" panose="02020603050405020304" pitchFamily="18" charset="-78"/>
              </a:rPr>
              <a:t> </a:t>
            </a:r>
            <a:r>
              <a:rPr lang="ar-JO" sz="2400" dirty="0">
                <a:latin typeface="Simplified Arabic" panose="02020603050405020304" pitchFamily="18" charset="-78"/>
                <a:cs typeface="Simplified Arabic" panose="02020603050405020304" pitchFamily="18" charset="-78"/>
              </a:rPr>
              <a:t>- </a:t>
            </a:r>
            <a:r>
              <a:rPr lang="ar-SA" sz="2400" dirty="0">
                <a:latin typeface="Simplified Arabic" panose="02020603050405020304" pitchFamily="18" charset="-78"/>
                <a:cs typeface="Simplified Arabic" panose="02020603050405020304" pitchFamily="18" charset="-78"/>
              </a:rPr>
              <a:t>بدأت قنوات الاتصال بإرسال الغرب طلابهم إلى الاندلس وصقلية للإفادة من العلوم وبخاصة الرياضيات والفلك والطب ثم يعودوا إلى بلدانهم ، أما الأمراء والوجهاء فكان قدومهم لغايات متنوعة أبرزها العلاج أو الوقوف على مظاهر الحضارة الإسلامية </a:t>
            </a:r>
            <a:endParaRPr lang="ar-JO" sz="2400" dirty="0">
              <a:latin typeface="Simplified Arabic" panose="02020603050405020304" pitchFamily="18" charset="-78"/>
              <a:cs typeface="Simplified Arabic" panose="02020603050405020304" pitchFamily="18" charset="-78"/>
            </a:endParaRPr>
          </a:p>
          <a:p>
            <a:pPr algn="r" rtl="1"/>
            <a:endParaRPr lang="ar-JO" sz="3200" dirty="0">
              <a:latin typeface="Simplified Arabic" panose="02020603050405020304" pitchFamily="18" charset="-78"/>
              <a:cs typeface="Simplified Arabic" panose="02020603050405020304" pitchFamily="18" charset="-78"/>
            </a:endParaRPr>
          </a:p>
          <a:p>
            <a:pPr algn="r" rtl="1"/>
            <a:endParaRPr lang="ar-JO" sz="3200" dirty="0">
              <a:latin typeface="Simplified Arabic" panose="02020603050405020304" pitchFamily="18" charset="-78"/>
              <a:cs typeface="Simplified Arabic" panose="02020603050405020304" pitchFamily="18" charset="-78"/>
            </a:endParaRPr>
          </a:p>
          <a:p>
            <a:pPr algn="r" rtl="1"/>
            <a:endParaRPr lang="ar-JO" sz="3200" dirty="0">
              <a:latin typeface="Simplified Arabic" panose="02020603050405020304" pitchFamily="18" charset="-78"/>
              <a:cs typeface="Simplified Arabic" panose="02020603050405020304" pitchFamily="18" charset="-78"/>
            </a:endParaRPr>
          </a:p>
          <a:p>
            <a:pPr algn="r" rtl="1"/>
            <a:endParaRPr lang="ar-JO" sz="3200" dirty="0">
              <a:latin typeface="Simplified Arabic" panose="02020603050405020304" pitchFamily="18" charset="-78"/>
              <a:cs typeface="Simplified Arabic" panose="02020603050405020304" pitchFamily="18" charset="-78"/>
            </a:endParaRPr>
          </a:p>
          <a:p>
            <a:pPr algn="r" rtl="1"/>
            <a:endParaRPr lang="en-US" sz="3200" dirty="0"/>
          </a:p>
        </p:txBody>
      </p:sp>
      <p:pic>
        <p:nvPicPr>
          <p:cNvPr id="5" name="Picture 4">
            <a:extLst>
              <a:ext uri="{FF2B5EF4-FFF2-40B4-BE49-F238E27FC236}">
                <a16:creationId xmlns:a16="http://schemas.microsoft.com/office/drawing/2014/main" id="{E03773B1-D00F-47CB-9101-D527CEF5C23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3568" y="2852936"/>
            <a:ext cx="8208912" cy="3744416"/>
          </a:xfrm>
          <a:prstGeom prst="rect">
            <a:avLst/>
          </a:prstGeom>
        </p:spPr>
      </p:pic>
    </p:spTree>
    <p:extLst>
      <p:ext uri="{BB962C8B-B14F-4D97-AF65-F5344CB8AC3E}">
        <p14:creationId xmlns:p14="http://schemas.microsoft.com/office/powerpoint/2010/main" val="96392817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3554" name="Picture 2" descr="نتيجة بحث الصور عن الطرق التجارية القديمة"/>
          <p:cNvPicPr>
            <a:picLocks noChangeAspect="1" noChangeArrowheads="1"/>
          </p:cNvPicPr>
          <p:nvPr/>
        </p:nvPicPr>
        <p:blipFill>
          <a:blip r:embed="rId2" cstate="print">
            <a:extLst>
              <a:ext uri="{BEBA8EAE-BF5A-486C-A8C5-ECC9F3942E4B}">
                <a14:imgProps xmlns:a14="http://schemas.microsoft.com/office/drawing/2010/main">
                  <a14:imgLayer r:embed="rId3">
                    <a14:imgEffect>
                      <a14:artisticCrisscrossEtching/>
                    </a14:imgEffect>
                    <a14:imgEffect>
                      <a14:brightnessContrast bright="-20000" contrast="-20000"/>
                    </a14:imgEffect>
                  </a14:imgLayer>
                </a14:imgProps>
              </a:ext>
              <a:ext uri="{28A0092B-C50C-407E-A947-70E740481C1C}">
                <a14:useLocalDpi xmlns:a14="http://schemas.microsoft.com/office/drawing/2010/main" val="0"/>
              </a:ext>
            </a:extLst>
          </a:blip>
          <a:srcRect/>
          <a:stretch>
            <a:fillRect/>
          </a:stretch>
        </p:blipFill>
        <p:spPr bwMode="auto">
          <a:xfrm>
            <a:off x="179512" y="2431261"/>
            <a:ext cx="8568952" cy="4310107"/>
          </a:xfrm>
          <a:prstGeom prst="rect">
            <a:avLst/>
          </a:prstGeom>
          <a:noFill/>
          <a:extLst>
            <a:ext uri="{909E8E84-426E-40DD-AFC4-6F175D3DCCD1}">
              <a14:hiddenFill xmlns:a14="http://schemas.microsoft.com/office/drawing/2010/main">
                <a:solidFill>
                  <a:srgbClr val="FFFFFF"/>
                </a:solidFill>
              </a14:hiddenFill>
            </a:ext>
          </a:extLst>
        </p:spPr>
      </p:pic>
      <p:sp>
        <p:nvSpPr>
          <p:cNvPr id="2" name="Content Placeholder 1"/>
          <p:cNvSpPr>
            <a:spLocks noGrp="1"/>
          </p:cNvSpPr>
          <p:nvPr>
            <p:ph sz="quarter" idx="13"/>
          </p:nvPr>
        </p:nvSpPr>
        <p:spPr>
          <a:xfrm>
            <a:off x="457200" y="1"/>
            <a:ext cx="8229600" cy="5661247"/>
          </a:xfrm>
        </p:spPr>
        <p:txBody>
          <a:bodyPr wrap="square" numCol="1" anchor="t" anchorCtr="0" compatLnSpc="1">
            <a:prstTxWarp prst="textNoShape">
              <a:avLst/>
            </a:prstTxWarp>
            <a:normAutofit fontScale="92500" lnSpcReduction="10000"/>
          </a:bodyPr>
          <a:lstStyle/>
          <a:p>
            <a:pPr marL="0" indent="0" algn="r" rtl="1">
              <a:lnSpc>
                <a:spcPct val="200000"/>
              </a:lnSpc>
              <a:defRPr/>
            </a:pPr>
            <a:r>
              <a:rPr lang="ar-SA" b="1" u="sng" dirty="0">
                <a:solidFill>
                  <a:schemeClr val="tx1"/>
                </a:solidFill>
                <a:effectLst>
                  <a:outerShdw blurRad="38100" dist="38100" dir="2700000" algn="tl">
                    <a:srgbClr val="000000">
                      <a:alpha val="43137"/>
                    </a:srgbClr>
                  </a:outerShdw>
                </a:effectLst>
                <a:latin typeface="Simplified Arabic" panose="02020603050405020304" pitchFamily="18" charset="-78"/>
                <a:cs typeface="Simplified Arabic" panose="02020603050405020304" pitchFamily="18" charset="-78"/>
              </a:rPr>
              <a:t>2- التجارة بين العالمين الإسلامي والأوروبي.</a:t>
            </a:r>
            <a:endParaRPr lang="en-US" b="1" dirty="0">
              <a:solidFill>
                <a:schemeClr val="tx1"/>
              </a:solidFill>
              <a:effectLst>
                <a:outerShdw blurRad="38100" dist="38100" dir="2700000" algn="tl">
                  <a:srgbClr val="000000">
                    <a:alpha val="43137"/>
                  </a:srgbClr>
                </a:outerShdw>
              </a:effectLst>
              <a:latin typeface="Simplified Arabic" panose="02020603050405020304" pitchFamily="18" charset="-78"/>
              <a:cs typeface="Simplified Arabic" panose="02020603050405020304" pitchFamily="18" charset="-78"/>
            </a:endParaRPr>
          </a:p>
          <a:p>
            <a:pPr marL="0" indent="0" algn="r" rtl="1">
              <a:lnSpc>
                <a:spcPct val="200000"/>
              </a:lnSpc>
              <a:defRPr/>
            </a:pPr>
            <a:r>
              <a:rPr lang="ar-JO" b="1" dirty="0">
                <a:solidFill>
                  <a:schemeClr val="tx1"/>
                </a:solidFill>
                <a:effectLst>
                  <a:outerShdw blurRad="38100" dist="38100" dir="2700000" algn="tl">
                    <a:srgbClr val="000000">
                      <a:alpha val="43137"/>
                    </a:srgbClr>
                  </a:outerShdw>
                </a:effectLst>
                <a:latin typeface="Simplified Arabic" panose="02020603050405020304" pitchFamily="18" charset="-78"/>
                <a:cs typeface="Simplified Arabic" panose="02020603050405020304" pitchFamily="18" charset="-78"/>
              </a:rPr>
              <a:t>لقد تحكم موقع العالم الإسلامي في جعله ممراً بين الشرق والغرب ومنطقة اتصال ، مما اتاح لسكانه وخلال عصور ازدهاره إلى احتكار النقل والقيام بدور الوساطة التجارية في البر والبحر فكانوا اول من وطد علاقتهم مع الصين ومع افريقيا ؛ ومن خلال الخرائط التاريخية نلاحظ أهم الطرق التجارية عبر العالم الإسلامي في كل من آسيا و افريقيا وهي: </a:t>
            </a:r>
            <a:endParaRPr lang="en-US" b="1" dirty="0">
              <a:solidFill>
                <a:schemeClr val="tx1"/>
              </a:solidFill>
              <a:effectLst>
                <a:outerShdw blurRad="38100" dist="38100" dir="2700000" algn="tl">
                  <a:srgbClr val="000000">
                    <a:alpha val="43137"/>
                  </a:srgbClr>
                </a:outerShdw>
              </a:effectLst>
              <a:latin typeface="Simplified Arabic" panose="02020603050405020304" pitchFamily="18" charset="-78"/>
              <a:cs typeface="Simplified Arabic" panose="02020603050405020304" pitchFamily="18" charset="-78"/>
            </a:endParaRPr>
          </a:p>
          <a:p>
            <a:pPr marL="0" indent="0" algn="r" rtl="1">
              <a:lnSpc>
                <a:spcPct val="200000"/>
              </a:lnSpc>
              <a:defRPr/>
            </a:pPr>
            <a:r>
              <a:rPr lang="ar-SA" b="1" dirty="0">
                <a:solidFill>
                  <a:schemeClr val="tx1"/>
                </a:solidFill>
                <a:effectLst>
                  <a:outerShdw blurRad="38100" dist="38100" dir="2700000" algn="tl">
                    <a:srgbClr val="000000">
                      <a:alpha val="43137"/>
                    </a:srgbClr>
                  </a:outerShdw>
                </a:effectLst>
                <a:latin typeface="Simplified Arabic" panose="02020603050405020304" pitchFamily="18" charset="-78"/>
                <a:cs typeface="Simplified Arabic" panose="02020603050405020304" pitchFamily="18" charset="-78"/>
              </a:rPr>
              <a:t>1- </a:t>
            </a:r>
            <a:r>
              <a:rPr lang="ar-JO" b="1" dirty="0">
                <a:solidFill>
                  <a:schemeClr val="tx1"/>
                </a:solidFill>
                <a:effectLst>
                  <a:outerShdw blurRad="38100" dist="38100" dir="2700000" algn="tl">
                    <a:srgbClr val="000000">
                      <a:alpha val="43137"/>
                    </a:srgbClr>
                  </a:outerShdw>
                </a:effectLst>
                <a:latin typeface="Simplified Arabic" panose="02020603050405020304" pitchFamily="18" charset="-78"/>
                <a:cs typeface="Simplified Arabic" panose="02020603050405020304" pitchFamily="18" charset="-78"/>
              </a:rPr>
              <a:t>طريق الشام او الطريق الأوسط بين شرق آسيا والهند ، وقد تحولت بعض المدن والموانئ إلى مراكز حافلة من أبرزها: دمشق – حمص – حماة. </a:t>
            </a:r>
            <a:endParaRPr lang="en-US" b="1" dirty="0">
              <a:solidFill>
                <a:schemeClr val="tx1"/>
              </a:solidFill>
              <a:effectLst>
                <a:outerShdw blurRad="38100" dist="38100" dir="2700000" algn="tl">
                  <a:srgbClr val="000000">
                    <a:alpha val="43137"/>
                  </a:srgbClr>
                </a:outerShdw>
              </a:effectLst>
              <a:latin typeface="Simplified Arabic" panose="02020603050405020304" pitchFamily="18" charset="-78"/>
              <a:cs typeface="Simplified Arabic" panose="02020603050405020304" pitchFamily="18" charset="-78"/>
            </a:endParaRPr>
          </a:p>
          <a:p>
            <a:pPr marL="0" indent="0" algn="r" rtl="1">
              <a:lnSpc>
                <a:spcPct val="200000"/>
              </a:lnSpc>
              <a:defRPr/>
            </a:pPr>
            <a:r>
              <a:rPr lang="ar-SA" b="1" dirty="0">
                <a:solidFill>
                  <a:schemeClr val="tx1"/>
                </a:solidFill>
                <a:effectLst>
                  <a:outerShdw blurRad="38100" dist="38100" dir="2700000" algn="tl">
                    <a:srgbClr val="000000">
                      <a:alpha val="43137"/>
                    </a:srgbClr>
                  </a:outerShdw>
                </a:effectLst>
                <a:latin typeface="Simplified Arabic" panose="02020603050405020304" pitchFamily="18" charset="-78"/>
                <a:cs typeface="Simplified Arabic" panose="02020603050405020304" pitchFamily="18" charset="-78"/>
              </a:rPr>
              <a:t>2- </a:t>
            </a:r>
            <a:r>
              <a:rPr lang="ar-JO" b="1" dirty="0">
                <a:solidFill>
                  <a:schemeClr val="tx1"/>
                </a:solidFill>
                <a:effectLst>
                  <a:outerShdw blurRad="38100" dist="38100" dir="2700000" algn="tl">
                    <a:srgbClr val="000000">
                      <a:alpha val="43137"/>
                    </a:srgbClr>
                  </a:outerShdw>
                </a:effectLst>
                <a:latin typeface="Simplified Arabic" panose="02020603050405020304" pitchFamily="18" charset="-78"/>
                <a:cs typeface="Simplified Arabic" panose="02020603050405020304" pitchFamily="18" charset="-78"/>
              </a:rPr>
              <a:t>طريق مصر ، وتبدأ من شرق آسيا ومن الهند إلى جنوب شبه الجزيرة العربية. </a:t>
            </a:r>
            <a:endParaRPr lang="en-US" b="1" dirty="0">
              <a:solidFill>
                <a:schemeClr val="tx1"/>
              </a:solidFill>
              <a:effectLst>
                <a:outerShdw blurRad="38100" dist="38100" dir="2700000" algn="tl">
                  <a:srgbClr val="000000">
                    <a:alpha val="43137"/>
                  </a:srgbClr>
                </a:outerShdw>
              </a:effectLst>
              <a:latin typeface="Simplified Arabic" panose="02020603050405020304" pitchFamily="18" charset="-78"/>
              <a:cs typeface="Simplified Arabic" panose="02020603050405020304" pitchFamily="18" charset="-78"/>
            </a:endParaRPr>
          </a:p>
          <a:p>
            <a:pPr marL="0" indent="0" algn="r" rtl="1">
              <a:lnSpc>
                <a:spcPct val="200000"/>
              </a:lnSpc>
              <a:defRPr/>
            </a:pPr>
            <a:r>
              <a:rPr lang="ar-SA" b="1" dirty="0">
                <a:solidFill>
                  <a:schemeClr val="tx1"/>
                </a:solidFill>
                <a:effectLst>
                  <a:outerShdw blurRad="38100" dist="38100" dir="2700000" algn="tl">
                    <a:srgbClr val="000000">
                      <a:alpha val="43137"/>
                    </a:srgbClr>
                  </a:outerShdw>
                </a:effectLst>
                <a:latin typeface="Simplified Arabic" panose="02020603050405020304" pitchFamily="18" charset="-78"/>
                <a:cs typeface="Simplified Arabic" panose="02020603050405020304" pitchFamily="18" charset="-78"/>
              </a:rPr>
              <a:t>3- </a:t>
            </a:r>
            <a:r>
              <a:rPr lang="ar-JO" b="1" dirty="0">
                <a:solidFill>
                  <a:schemeClr val="tx1"/>
                </a:solidFill>
                <a:effectLst>
                  <a:outerShdw blurRad="38100" dist="38100" dir="2700000" algn="tl">
                    <a:srgbClr val="000000">
                      <a:alpha val="43137"/>
                    </a:srgbClr>
                  </a:outerShdw>
                </a:effectLst>
                <a:latin typeface="Simplified Arabic" panose="02020603050405020304" pitchFamily="18" charset="-78"/>
                <a:cs typeface="Simplified Arabic" panose="02020603050405020304" pitchFamily="18" charset="-78"/>
              </a:rPr>
              <a:t>طريق الحرير: تبدأ من أواسط آسيا وصولاً إلى سواحل البحر الأسود ثم البحر المتوسط وفي معظمها طريق برية تعتمد على حركة القوافل. </a:t>
            </a:r>
            <a:endParaRPr lang="en-US" b="1" dirty="0">
              <a:solidFill>
                <a:schemeClr val="tx1"/>
              </a:solidFill>
              <a:effectLst>
                <a:outerShdw blurRad="38100" dist="38100" dir="2700000" algn="tl">
                  <a:srgbClr val="000000">
                    <a:alpha val="43137"/>
                  </a:srgbClr>
                </a:outerShdw>
              </a:effectLst>
              <a:latin typeface="Simplified Arabic" panose="02020603050405020304" pitchFamily="18" charset="-78"/>
              <a:cs typeface="Simplified Arabic" panose="02020603050405020304" pitchFamily="18" charset="-78"/>
            </a:endParaRPr>
          </a:p>
        </p:txBody>
      </p:sp>
    </p:spTree>
  </p:cSld>
  <p:clrMapOvr>
    <a:masterClrMapping/>
  </p:clrMapOvr>
  <mc:AlternateContent xmlns:mc="http://schemas.openxmlformats.org/markup-compatibility/2006" xmlns:p14="http://schemas.microsoft.com/office/powerpoint/2010/main">
    <mc:Choice Requires="p14">
      <p:transition spd="slow" p14:dur="4000">
        <p14:vortex/>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Content Placeholder 3"/>
          <p:cNvSpPr>
            <a:spLocks noGrp="1"/>
          </p:cNvSpPr>
          <p:nvPr>
            <p:ph sz="quarter" idx="13"/>
          </p:nvPr>
        </p:nvSpPr>
        <p:spPr>
          <a:xfrm>
            <a:off x="107504" y="332656"/>
            <a:ext cx="8568184" cy="6525344"/>
          </a:xfrm>
          <a:blipFill>
            <a:blip r:embed="rId2"/>
            <a:tile tx="0" ty="0" sx="100000" sy="100000" flip="none" algn="tl"/>
          </a:blipFill>
        </p:spPr>
        <p:txBody>
          <a:bodyPr wrap="square" numCol="1" anchor="t" anchorCtr="0" compatLnSpc="1">
            <a:prstTxWarp prst="textNoShape">
              <a:avLst/>
            </a:prstTxWarp>
            <a:normAutofit fontScale="62500" lnSpcReduction="20000"/>
          </a:bodyPr>
          <a:lstStyle/>
          <a:p>
            <a:pPr marL="0" indent="0" algn="ctr" rtl="1">
              <a:lnSpc>
                <a:spcPct val="250000"/>
              </a:lnSpc>
              <a:defRPr/>
            </a:pPr>
            <a:r>
              <a:rPr lang="ar-JO" sz="3800" b="1" dirty="0">
                <a:solidFill>
                  <a:srgbClr val="FF0000"/>
                </a:solidFill>
                <a:effectLst>
                  <a:outerShdw blurRad="38100" dist="38100" dir="2700000" algn="tl">
                    <a:srgbClr val="000000">
                      <a:alpha val="43137"/>
                    </a:srgbClr>
                  </a:outerShdw>
                </a:effectLst>
                <a:highlight>
                  <a:srgbClr val="00FF00"/>
                </a:highlight>
                <a:latin typeface="Simplified Arabic" panose="02020603050405020304" pitchFamily="18" charset="-78"/>
                <a:cs typeface="Simplified Arabic" panose="02020603050405020304" pitchFamily="18" charset="-78"/>
              </a:rPr>
              <a:t>خصائص</a:t>
            </a:r>
            <a:r>
              <a:rPr lang="ar-JO" sz="3800" b="1" dirty="0">
                <a:solidFill>
                  <a:srgbClr val="FF0000"/>
                </a:solidFill>
                <a:effectLst>
                  <a:outerShdw blurRad="38100" dist="38100" dir="2700000" algn="tl">
                    <a:srgbClr val="000000">
                      <a:alpha val="43137"/>
                    </a:srgbClr>
                  </a:outerShdw>
                </a:effectLst>
                <a:latin typeface="Simplified Arabic" panose="02020603050405020304" pitchFamily="18" charset="-78"/>
                <a:cs typeface="Simplified Arabic" panose="02020603050405020304" pitchFamily="18" charset="-78"/>
              </a:rPr>
              <a:t> </a:t>
            </a:r>
            <a:r>
              <a:rPr lang="ar-SA" sz="3800" b="1" dirty="0">
                <a:solidFill>
                  <a:srgbClr val="FF0000"/>
                </a:solidFill>
                <a:effectLst>
                  <a:outerShdw blurRad="38100" dist="38100" dir="2700000" algn="tl">
                    <a:srgbClr val="000000">
                      <a:alpha val="43137"/>
                    </a:srgbClr>
                  </a:outerShdw>
                </a:effectLst>
                <a:latin typeface="Simplified Arabic" panose="02020603050405020304" pitchFamily="18" charset="-78"/>
                <a:cs typeface="Simplified Arabic" panose="02020603050405020304" pitchFamily="18" charset="-78"/>
              </a:rPr>
              <a:t>الحضارة </a:t>
            </a:r>
            <a:r>
              <a:rPr lang="ar-JO" sz="3800" b="1" dirty="0">
                <a:solidFill>
                  <a:srgbClr val="FF0000"/>
                </a:solidFill>
                <a:effectLst>
                  <a:outerShdw blurRad="38100" dist="38100" dir="2700000" algn="tl">
                    <a:srgbClr val="000000">
                      <a:alpha val="43137"/>
                    </a:srgbClr>
                  </a:outerShdw>
                </a:effectLst>
                <a:latin typeface="Simplified Arabic" panose="02020603050405020304" pitchFamily="18" charset="-78"/>
                <a:cs typeface="Simplified Arabic" panose="02020603050405020304" pitchFamily="18" charset="-78"/>
              </a:rPr>
              <a:t>الآتية:</a:t>
            </a:r>
            <a:endParaRPr lang="en-US" sz="3800" b="1" dirty="0">
              <a:solidFill>
                <a:srgbClr val="FF0000"/>
              </a:solidFill>
              <a:effectLst>
                <a:outerShdw blurRad="38100" dist="38100" dir="2700000" algn="tl">
                  <a:srgbClr val="000000">
                    <a:alpha val="43137"/>
                  </a:srgbClr>
                </a:outerShdw>
              </a:effectLst>
              <a:latin typeface="Simplified Arabic" panose="02020603050405020304" pitchFamily="18" charset="-78"/>
              <a:cs typeface="Simplified Arabic" panose="02020603050405020304" pitchFamily="18" charset="-78"/>
            </a:endParaRPr>
          </a:p>
          <a:p>
            <a:pPr marL="0" indent="0" algn="r" rtl="1">
              <a:lnSpc>
                <a:spcPct val="220000"/>
              </a:lnSpc>
              <a:defRPr/>
            </a:pPr>
            <a:r>
              <a:rPr lang="ar-SA" sz="2900" b="1" dirty="0">
                <a:solidFill>
                  <a:srgbClr val="FFFF00"/>
                </a:solidFill>
                <a:effectLst>
                  <a:outerShdw blurRad="38100" dist="38100" dir="2700000" algn="tl">
                    <a:srgbClr val="000000">
                      <a:alpha val="43137"/>
                    </a:srgbClr>
                  </a:outerShdw>
                </a:effectLst>
                <a:latin typeface="Simplified Arabic" panose="02020603050405020304" pitchFamily="18" charset="-78"/>
                <a:cs typeface="Simplified Arabic" panose="02020603050405020304" pitchFamily="18" charset="-78"/>
              </a:rPr>
              <a:t>1-</a:t>
            </a:r>
            <a:r>
              <a:rPr lang="ar-SA" sz="2900" b="1" dirty="0">
                <a:solidFill>
                  <a:srgbClr val="FFFF00"/>
                </a:solidFill>
                <a:effectLst>
                  <a:outerShdw blurRad="38100" dist="38100" dir="2700000" algn="tl">
                    <a:srgbClr val="000000">
                      <a:alpha val="43137"/>
                    </a:srgbClr>
                  </a:outerShdw>
                </a:effectLst>
                <a:highlight>
                  <a:srgbClr val="00FF00"/>
                </a:highlight>
                <a:latin typeface="Simplified Arabic" panose="02020603050405020304" pitchFamily="18" charset="-78"/>
                <a:cs typeface="Simplified Arabic" panose="02020603050405020304" pitchFamily="18" charset="-78"/>
              </a:rPr>
              <a:t> </a:t>
            </a:r>
            <a:r>
              <a:rPr lang="ar-SA" sz="2900" b="1" dirty="0">
                <a:solidFill>
                  <a:srgbClr val="FF0000"/>
                </a:solidFill>
                <a:effectLst>
                  <a:outerShdw blurRad="38100" dist="38100" dir="2700000" algn="tl">
                    <a:srgbClr val="000000">
                      <a:alpha val="43137"/>
                    </a:srgbClr>
                  </a:outerShdw>
                </a:effectLst>
                <a:highlight>
                  <a:srgbClr val="00FF00"/>
                </a:highlight>
                <a:latin typeface="Simplified Arabic" panose="02020603050405020304" pitchFamily="18" charset="-78"/>
                <a:cs typeface="Simplified Arabic" panose="02020603050405020304" pitchFamily="18" charset="-78"/>
              </a:rPr>
              <a:t>الشمول </a:t>
            </a:r>
            <a:r>
              <a:rPr lang="ar-SA" sz="2900" b="1" dirty="0">
                <a:solidFill>
                  <a:srgbClr val="FF0000"/>
                </a:solidFill>
                <a:effectLst>
                  <a:outerShdw blurRad="38100" dist="38100" dir="2700000" algn="tl">
                    <a:srgbClr val="000000">
                      <a:alpha val="43137"/>
                    </a:srgbClr>
                  </a:outerShdw>
                </a:effectLst>
                <a:latin typeface="Simplified Arabic" panose="02020603050405020304" pitchFamily="18" charset="-78"/>
                <a:cs typeface="Simplified Arabic" panose="02020603050405020304" pitchFamily="18" charset="-78"/>
              </a:rPr>
              <a:t>والتطور</a:t>
            </a:r>
            <a:r>
              <a:rPr lang="ar-SA" sz="2900" b="1" dirty="0">
                <a:effectLst>
                  <a:outerShdw blurRad="38100" dist="38100" dir="2700000" algn="tl">
                    <a:srgbClr val="000000">
                      <a:alpha val="43137"/>
                    </a:srgbClr>
                  </a:outerShdw>
                </a:effectLst>
                <a:latin typeface="Simplified Arabic" panose="02020603050405020304" pitchFamily="18" charset="-78"/>
                <a:cs typeface="Simplified Arabic" panose="02020603050405020304" pitchFamily="18" charset="-78"/>
              </a:rPr>
              <a:t>: تميزت الحضارة الإسلامية بالاهتمام بتربية </a:t>
            </a:r>
            <a:r>
              <a:rPr lang="ar-SA" sz="2900" b="1" dirty="0">
                <a:effectLst>
                  <a:outerShdw blurRad="38100" dist="38100" dir="2700000" algn="tl">
                    <a:srgbClr val="000000">
                      <a:alpha val="43137"/>
                    </a:srgbClr>
                  </a:outerShdw>
                </a:effectLst>
                <a:highlight>
                  <a:srgbClr val="00FF00"/>
                </a:highlight>
                <a:latin typeface="Simplified Arabic" panose="02020603050405020304" pitchFamily="18" charset="-78"/>
                <a:cs typeface="Simplified Arabic" panose="02020603050405020304" pitchFamily="18" charset="-78"/>
              </a:rPr>
              <a:t>الفرد والمجتمع</a:t>
            </a:r>
            <a:r>
              <a:rPr lang="ar-SA" sz="2900" b="1" dirty="0">
                <a:effectLst>
                  <a:outerShdw blurRad="38100" dist="38100" dir="2700000" algn="tl">
                    <a:srgbClr val="000000">
                      <a:alpha val="43137"/>
                    </a:srgbClr>
                  </a:outerShdw>
                </a:effectLst>
                <a:latin typeface="Simplified Arabic" panose="02020603050405020304" pitchFamily="18" charset="-78"/>
                <a:cs typeface="Simplified Arabic" panose="02020603050405020304" pitchFamily="18" charset="-78"/>
              </a:rPr>
              <a:t>، وسعت للتوفيق بين النفس والجسم ونجحت في التوفيق بين الدين </a:t>
            </a:r>
            <a:r>
              <a:rPr lang="ar-SA" sz="2900" b="1" dirty="0">
                <a:effectLst>
                  <a:outerShdw blurRad="38100" dist="38100" dir="2700000" algn="tl">
                    <a:srgbClr val="000000">
                      <a:alpha val="43137"/>
                    </a:srgbClr>
                  </a:outerShdw>
                </a:effectLst>
                <a:highlight>
                  <a:srgbClr val="00FF00"/>
                </a:highlight>
                <a:latin typeface="Simplified Arabic" panose="02020603050405020304" pitchFamily="18" charset="-78"/>
                <a:cs typeface="Simplified Arabic" panose="02020603050405020304" pitchFamily="18" charset="-78"/>
              </a:rPr>
              <a:t>والدولة</a:t>
            </a:r>
            <a:r>
              <a:rPr lang="ar-SA" sz="2900" b="1" dirty="0">
                <a:effectLst>
                  <a:outerShdw blurRad="38100" dist="38100" dir="2700000" algn="tl">
                    <a:srgbClr val="000000">
                      <a:alpha val="43137"/>
                    </a:srgbClr>
                  </a:outerShdw>
                </a:effectLst>
                <a:latin typeface="Simplified Arabic" panose="02020603050405020304" pitchFamily="18" charset="-78"/>
                <a:cs typeface="Simplified Arabic" panose="02020603050405020304" pitchFamily="18" charset="-78"/>
              </a:rPr>
              <a:t>، فهي حضارة متطورة لا تقف جامدةً أمام متغيرات الحياة فاعتمدت في</a:t>
            </a:r>
            <a:r>
              <a:rPr lang="ar-SA" sz="2900" b="1" dirty="0">
                <a:effectLst>
                  <a:outerShdw blurRad="38100" dist="38100" dir="2700000" algn="tl">
                    <a:srgbClr val="000000">
                      <a:alpha val="43137"/>
                    </a:srgbClr>
                  </a:outerShdw>
                </a:effectLst>
                <a:highlight>
                  <a:srgbClr val="00FF00"/>
                </a:highlight>
                <a:latin typeface="Simplified Arabic" panose="02020603050405020304" pitchFamily="18" charset="-78"/>
                <a:cs typeface="Simplified Arabic" panose="02020603050405020304" pitchFamily="18" charset="-78"/>
              </a:rPr>
              <a:t> تشريعاتها </a:t>
            </a:r>
            <a:r>
              <a:rPr lang="ar-SA" sz="2900" b="1" dirty="0">
                <a:effectLst>
                  <a:outerShdw blurRad="38100" dist="38100" dir="2700000" algn="tl">
                    <a:srgbClr val="000000">
                      <a:alpha val="43137"/>
                    </a:srgbClr>
                  </a:outerShdw>
                </a:effectLst>
                <a:latin typeface="Simplified Arabic" panose="02020603050405020304" pitchFamily="18" charset="-78"/>
                <a:cs typeface="Simplified Arabic" panose="02020603050405020304" pitchFamily="18" charset="-78"/>
              </a:rPr>
              <a:t>على مصادر متنوعة </a:t>
            </a:r>
            <a:r>
              <a:rPr lang="ar-SA" sz="2900" b="1" dirty="0">
                <a:effectLst>
                  <a:outerShdw blurRad="38100" dist="38100" dir="2700000" algn="tl">
                    <a:srgbClr val="000000">
                      <a:alpha val="43137"/>
                    </a:srgbClr>
                  </a:outerShdw>
                </a:effectLst>
                <a:highlight>
                  <a:srgbClr val="00FF00"/>
                </a:highlight>
                <a:latin typeface="Simplified Arabic" panose="02020603050405020304" pitchFamily="18" charset="-78"/>
                <a:cs typeface="Simplified Arabic" panose="02020603050405020304" pitchFamily="18" charset="-78"/>
              </a:rPr>
              <a:t>: الكتاب والسنة </a:t>
            </a:r>
            <a:r>
              <a:rPr lang="ar-SA" sz="2900" b="1" dirty="0">
                <a:effectLst>
                  <a:outerShdw blurRad="38100" dist="38100" dir="2700000" algn="tl">
                    <a:srgbClr val="000000">
                      <a:alpha val="43137"/>
                    </a:srgbClr>
                  </a:outerShdw>
                </a:effectLst>
                <a:highlight>
                  <a:srgbClr val="FFFF00"/>
                </a:highlight>
                <a:latin typeface="Simplified Arabic" panose="02020603050405020304" pitchFamily="18" charset="-78"/>
                <a:cs typeface="Simplified Arabic" panose="02020603050405020304" pitchFamily="18" charset="-78"/>
              </a:rPr>
              <a:t>والإجماع والقياس </a:t>
            </a:r>
            <a:r>
              <a:rPr lang="ar-SA" sz="2900" b="1" dirty="0">
                <a:effectLst>
                  <a:outerShdw blurRad="38100" dist="38100" dir="2700000" algn="tl">
                    <a:srgbClr val="000000">
                      <a:alpha val="43137"/>
                    </a:srgbClr>
                  </a:outerShdw>
                </a:effectLst>
                <a:latin typeface="Simplified Arabic" panose="02020603050405020304" pitchFamily="18" charset="-78"/>
                <a:cs typeface="Simplified Arabic" panose="02020603050405020304" pitchFamily="18" charset="-78"/>
              </a:rPr>
              <a:t>و</a:t>
            </a:r>
            <a:r>
              <a:rPr lang="ar-SA" sz="2900" b="1" dirty="0">
                <a:solidFill>
                  <a:srgbClr val="FF0000"/>
                </a:solidFill>
                <a:effectLst>
                  <a:outerShdw blurRad="38100" dist="38100" dir="2700000" algn="tl">
                    <a:srgbClr val="000000">
                      <a:alpha val="43137"/>
                    </a:srgbClr>
                  </a:outerShdw>
                </a:effectLst>
                <a:latin typeface="Simplified Arabic" panose="02020603050405020304" pitchFamily="18" charset="-78"/>
                <a:cs typeface="Simplified Arabic" panose="02020603050405020304" pitchFamily="18" charset="-78"/>
              </a:rPr>
              <a:t>الاجتهاد</a:t>
            </a:r>
            <a:r>
              <a:rPr lang="ar-SA" sz="2900" b="1" dirty="0">
                <a:effectLst>
                  <a:outerShdw blurRad="38100" dist="38100" dir="2700000" algn="tl">
                    <a:srgbClr val="000000">
                      <a:alpha val="43137"/>
                    </a:srgbClr>
                  </a:outerShdw>
                </a:effectLst>
                <a:latin typeface="Simplified Arabic" panose="02020603050405020304" pitchFamily="18" charset="-78"/>
                <a:cs typeface="Simplified Arabic" panose="02020603050405020304" pitchFamily="18" charset="-78"/>
              </a:rPr>
              <a:t> وحرص العلماء على التمحيص والدقة في النقل والترجمة .الأمر الذي ميز الحضارة الإسلامية عن غيرها من الحضارات .</a:t>
            </a:r>
            <a:endParaRPr lang="en-US" sz="2900" b="1" dirty="0">
              <a:effectLst>
                <a:outerShdw blurRad="38100" dist="38100" dir="2700000" algn="tl">
                  <a:srgbClr val="000000">
                    <a:alpha val="43137"/>
                  </a:srgbClr>
                </a:outerShdw>
              </a:effectLst>
              <a:latin typeface="Simplified Arabic" panose="02020603050405020304" pitchFamily="18" charset="-78"/>
              <a:cs typeface="Simplified Arabic" panose="02020603050405020304" pitchFamily="18" charset="-78"/>
            </a:endParaRPr>
          </a:p>
          <a:p>
            <a:pPr marL="0" indent="0" algn="r" rtl="1">
              <a:lnSpc>
                <a:spcPct val="220000"/>
              </a:lnSpc>
              <a:defRPr/>
            </a:pPr>
            <a:r>
              <a:rPr lang="ar-SA" sz="2900" b="1" dirty="0">
                <a:effectLst>
                  <a:outerShdw blurRad="38100" dist="38100" dir="2700000" algn="tl">
                    <a:srgbClr val="000000">
                      <a:alpha val="43137"/>
                    </a:srgbClr>
                  </a:outerShdw>
                </a:effectLst>
                <a:latin typeface="Simplified Arabic" panose="02020603050405020304" pitchFamily="18" charset="-78"/>
                <a:cs typeface="Simplified Arabic" panose="02020603050405020304" pitchFamily="18" charset="-78"/>
              </a:rPr>
              <a:t>2- </a:t>
            </a:r>
            <a:r>
              <a:rPr lang="ar-SA" sz="2900" b="1" dirty="0">
                <a:solidFill>
                  <a:srgbClr val="FF0000"/>
                </a:solidFill>
                <a:effectLst>
                  <a:outerShdw blurRad="38100" dist="38100" dir="2700000" algn="tl">
                    <a:srgbClr val="000000">
                      <a:alpha val="43137"/>
                    </a:srgbClr>
                  </a:outerShdw>
                </a:effectLst>
                <a:highlight>
                  <a:srgbClr val="FFFF00"/>
                </a:highlight>
                <a:latin typeface="Simplified Arabic" panose="02020603050405020304" pitchFamily="18" charset="-78"/>
                <a:cs typeface="Simplified Arabic" panose="02020603050405020304" pitchFamily="18" charset="-78"/>
              </a:rPr>
              <a:t>إنسانية</a:t>
            </a:r>
            <a:r>
              <a:rPr lang="ar-SA" sz="2900" b="1" dirty="0">
                <a:solidFill>
                  <a:srgbClr val="FF0000"/>
                </a:solidFill>
                <a:effectLst>
                  <a:outerShdw blurRad="38100" dist="38100" dir="2700000" algn="tl">
                    <a:srgbClr val="000000">
                      <a:alpha val="43137"/>
                    </a:srgbClr>
                  </a:outerShdw>
                </a:effectLst>
                <a:latin typeface="Simplified Arabic" panose="02020603050405020304" pitchFamily="18" charset="-78"/>
                <a:cs typeface="Simplified Arabic" panose="02020603050405020304" pitchFamily="18" charset="-78"/>
              </a:rPr>
              <a:t> النزعة والهدف، </a:t>
            </a:r>
            <a:r>
              <a:rPr lang="ar-SA" sz="2900" b="1" dirty="0">
                <a:effectLst>
                  <a:outerShdw blurRad="38100" dist="38100" dir="2700000" algn="tl">
                    <a:srgbClr val="000000">
                      <a:alpha val="43137"/>
                    </a:srgbClr>
                  </a:outerShdw>
                </a:effectLst>
                <a:latin typeface="Simplified Arabic" panose="02020603050405020304" pitchFamily="18" charset="-78"/>
                <a:cs typeface="Simplified Arabic" panose="02020603050405020304" pitchFamily="18" charset="-78"/>
              </a:rPr>
              <a:t>عالمية الأفق والرسالة، ليست محصورة بجنس واحد بل وسعت الأمم والأجناس المختلفة فساعدتهم على التطور مادياً ومعنوياً. وهي ملائمة لفطرة الإنسان وتتميز بروح التسامح فقد نظر الإسلام إلى أهل الذمة وأعطاهم حقوقهم كاملة غير منقوصة، فالقرآن أعلن وحدة النوع الإنساني رغم تنوع أعراقه ومنابته ومواطنه</a:t>
            </a:r>
            <a:r>
              <a:rPr lang="ar-JO" sz="2900" b="1" dirty="0">
                <a:effectLst>
                  <a:outerShdw blurRad="38100" dist="38100" dir="2700000" algn="tl">
                    <a:srgbClr val="000000">
                      <a:alpha val="43137"/>
                    </a:srgbClr>
                  </a:outerShdw>
                </a:effectLst>
                <a:latin typeface="Simplified Arabic" panose="02020603050405020304" pitchFamily="18" charset="-78"/>
                <a:cs typeface="Simplified Arabic" panose="02020603050405020304" pitchFamily="18" charset="-78"/>
              </a:rPr>
              <a:t>.                                                </a:t>
            </a:r>
            <a:endParaRPr lang="ar-EG" sz="2900" b="1" dirty="0">
              <a:effectLst>
                <a:outerShdw blurRad="38100" dist="38100" dir="2700000" algn="tl">
                  <a:srgbClr val="000000">
                    <a:alpha val="43137"/>
                  </a:srgbClr>
                </a:outerShdw>
              </a:effectLst>
              <a:latin typeface="Simplified Arabic" panose="02020603050405020304" pitchFamily="18" charset="-78"/>
              <a:cs typeface="Simplified Arabic" panose="02020603050405020304" pitchFamily="18" charset="-78"/>
            </a:endParaRPr>
          </a:p>
        </p:txBody>
      </p:sp>
      <p:pic>
        <p:nvPicPr>
          <p:cNvPr id="2" name="Picture 2" descr="نتيجة بحث الصور عن الحضارة الاسلامية">
            <a:extLst>
              <a:ext uri="{FF2B5EF4-FFF2-40B4-BE49-F238E27FC236}">
                <a16:creationId xmlns:a16="http://schemas.microsoft.com/office/drawing/2014/main" id="{FDD4EBFF-C6A8-4CD9-AC7C-BB6F17FF0C4D}"/>
              </a:ext>
            </a:extLst>
          </p:cNvPr>
          <p:cNvPicPr>
            <a:picLocks noChangeAspect="1" noChangeArrowheads="1"/>
          </p:cNvPicPr>
          <p:nvPr/>
        </p:nvPicPr>
        <p:blipFill>
          <a:blip r:embed="rId3" cstate="print">
            <a:extLst>
              <a:ext uri="{BEBA8EAE-BF5A-486C-A8C5-ECC9F3942E4B}">
                <a14:imgProps xmlns:a14="http://schemas.microsoft.com/office/drawing/2010/main">
                  <a14:imgLayer r:embed="rId4">
                    <a14:imgEffect>
                      <a14:artisticBlur/>
                    </a14:imgEffect>
                    <a14:imgEffect>
                      <a14:saturation sat="66000"/>
                    </a14:imgEffect>
                    <a14:imgEffect>
                      <a14:brightnessContrast bright="-40000" contrast="20000"/>
                    </a14:imgEffect>
                  </a14:imgLayer>
                </a14:imgProps>
              </a:ext>
              <a:ext uri="{28A0092B-C50C-407E-A947-70E740481C1C}">
                <a14:useLocalDpi xmlns:a14="http://schemas.microsoft.com/office/drawing/2010/main" val="0"/>
              </a:ext>
            </a:extLst>
          </a:blip>
          <a:srcRect/>
          <a:stretch>
            <a:fillRect/>
          </a:stretch>
        </p:blipFill>
        <p:spPr bwMode="auto">
          <a:xfrm>
            <a:off x="971600" y="5301208"/>
            <a:ext cx="4571999" cy="1556792"/>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xmlns:p14="http://schemas.microsoft.com/office/powerpoint/2010/main">
    <mc:Choice Requires="p14">
      <p:transition spd="slow" p14:dur="4000">
        <p14:vortex/>
      </p:transition>
    </mc:Choice>
    <mc:Fallback xmlns="">
      <p:transition spd="slow">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Content Placeholder 1"/>
          <p:cNvSpPr>
            <a:spLocks noGrp="1"/>
          </p:cNvSpPr>
          <p:nvPr>
            <p:ph sz="quarter" idx="13"/>
          </p:nvPr>
        </p:nvSpPr>
        <p:spPr>
          <a:xfrm>
            <a:off x="683568" y="116632"/>
            <a:ext cx="8229600" cy="5904384"/>
          </a:xfrm>
        </p:spPr>
        <p:txBody>
          <a:bodyPr wrap="square" numCol="1" anchor="t" anchorCtr="0" compatLnSpc="1">
            <a:prstTxWarp prst="textNoShape">
              <a:avLst/>
            </a:prstTxWarp>
            <a:normAutofit/>
          </a:bodyPr>
          <a:lstStyle/>
          <a:p>
            <a:pPr marL="0" indent="0" algn="r" rtl="1">
              <a:lnSpc>
                <a:spcPct val="150000"/>
              </a:lnSpc>
              <a:defRPr/>
            </a:pPr>
            <a:r>
              <a:rPr lang="ar-SA" b="1" u="sng" dirty="0">
                <a:effectLst>
                  <a:outerShdw blurRad="38100" dist="38100" dir="2700000" algn="tl">
                    <a:srgbClr val="000000">
                      <a:alpha val="43137"/>
                    </a:srgbClr>
                  </a:outerShdw>
                </a:effectLst>
                <a:latin typeface="Simplified Arabic" panose="02020603050405020304" pitchFamily="18" charset="-78"/>
                <a:cs typeface="Simplified Arabic" panose="02020603050405020304" pitchFamily="18" charset="-78"/>
              </a:rPr>
              <a:t>3- </a:t>
            </a:r>
            <a:r>
              <a:rPr lang="ar-JO" b="1" u="sng" dirty="0">
                <a:effectLst>
                  <a:outerShdw blurRad="38100" dist="38100" dir="2700000" algn="tl">
                    <a:srgbClr val="000000">
                      <a:alpha val="43137"/>
                    </a:srgbClr>
                  </a:outerShdw>
                </a:effectLst>
                <a:latin typeface="Simplified Arabic" panose="02020603050405020304" pitchFamily="18" charset="-78"/>
                <a:cs typeface="Simplified Arabic" panose="02020603050405020304" pitchFamily="18" charset="-78"/>
              </a:rPr>
              <a:t>الحج المسيحي والحروب الصليبية: </a:t>
            </a:r>
            <a:endParaRPr lang="en-US" b="1" dirty="0">
              <a:effectLst>
                <a:outerShdw blurRad="38100" dist="38100" dir="2700000" algn="tl">
                  <a:srgbClr val="000000">
                    <a:alpha val="43137"/>
                  </a:srgbClr>
                </a:outerShdw>
              </a:effectLst>
              <a:latin typeface="Simplified Arabic" panose="02020603050405020304" pitchFamily="18" charset="-78"/>
              <a:cs typeface="Simplified Arabic" panose="02020603050405020304" pitchFamily="18" charset="-78"/>
            </a:endParaRPr>
          </a:p>
          <a:p>
            <a:pPr marL="0" indent="0" algn="r" rtl="1">
              <a:lnSpc>
                <a:spcPct val="150000"/>
              </a:lnSpc>
              <a:defRPr/>
            </a:pPr>
            <a:r>
              <a:rPr lang="ar-SA" sz="2400" b="1" dirty="0">
                <a:effectLst>
                  <a:outerShdw blurRad="38100" dist="38100" dir="2700000" algn="tl">
                    <a:srgbClr val="000000">
                      <a:alpha val="43137"/>
                    </a:srgbClr>
                  </a:outerShdw>
                </a:effectLst>
                <a:latin typeface="Simplified Arabic" panose="02020603050405020304" pitchFamily="18" charset="-78"/>
                <a:cs typeface="Simplified Arabic" panose="02020603050405020304" pitchFamily="18" charset="-78"/>
              </a:rPr>
              <a:t>لعبت الحملات الصليبية على المغرب والمشرق الإسلامي دوراً هاماً في تبادل المعرفة وذلك عن طريق مدن جنوب إيطالية وجزيرة صقلية والأندلس .  وبعد نجاح الحملة الصليبية استقر عدد كبير من القادة والجنود ورجال الدين فاختلطوا بالسكان وتعرفوا على أهم الصناعات والفنون ونشأت علاقات تجارية بين الصليبيين في الشرق وبين المسلمين .  </a:t>
            </a:r>
            <a:endParaRPr lang="en-US" sz="2400" b="1" dirty="0">
              <a:effectLst>
                <a:outerShdw blurRad="38100" dist="38100" dir="2700000" algn="tl">
                  <a:srgbClr val="000000">
                    <a:alpha val="43137"/>
                  </a:srgbClr>
                </a:outerShdw>
              </a:effectLst>
              <a:latin typeface="Simplified Arabic" panose="02020603050405020304" pitchFamily="18" charset="-78"/>
              <a:cs typeface="Simplified Arabic" panose="02020603050405020304" pitchFamily="18" charset="-78"/>
            </a:endParaRPr>
          </a:p>
          <a:p>
            <a:pPr marL="0" indent="0" algn="r" rtl="1">
              <a:lnSpc>
                <a:spcPct val="150000"/>
              </a:lnSpc>
              <a:defRPr/>
            </a:pPr>
            <a:r>
              <a:rPr lang="ar-SA" sz="2400" b="1" dirty="0">
                <a:effectLst>
                  <a:outerShdw blurRad="38100" dist="38100" dir="2700000" algn="tl">
                    <a:srgbClr val="000000">
                      <a:alpha val="43137"/>
                    </a:srgbClr>
                  </a:outerShdw>
                </a:effectLst>
                <a:latin typeface="Simplified Arabic" panose="02020603050405020304" pitchFamily="18" charset="-78"/>
                <a:cs typeface="Simplified Arabic" panose="02020603050405020304" pitchFamily="18" charset="-78"/>
              </a:rPr>
              <a:t>وفي بلاد الشام فتحت الأسواق المتنوعة مثل سوق التمور والصرافة والأسواق المحلية  والمراكز التجارية   كما اقتبس الصليبيون الكثير من التقاليد والفنون الحربية إضافة إلى الفلسفة التي تركزت بصورة رئيسة في الاندلس . </a:t>
            </a:r>
            <a:endParaRPr lang="en-US" sz="2400" b="1" dirty="0">
              <a:effectLst>
                <a:outerShdw blurRad="38100" dist="38100" dir="2700000" algn="tl">
                  <a:srgbClr val="000000">
                    <a:alpha val="43137"/>
                  </a:srgbClr>
                </a:outerShdw>
              </a:effectLst>
              <a:latin typeface="Simplified Arabic" panose="02020603050405020304" pitchFamily="18" charset="-78"/>
              <a:cs typeface="Simplified Arabic" panose="02020603050405020304" pitchFamily="18" charset="-78"/>
            </a:endParaRPr>
          </a:p>
        </p:txBody>
      </p:sp>
    </p:spTree>
  </p:cSld>
  <p:clrMapOvr>
    <a:masterClrMapping/>
  </p:clrMapOvr>
  <mc:AlternateContent xmlns:mc="http://schemas.openxmlformats.org/markup-compatibility/2006" xmlns:p14="http://schemas.microsoft.com/office/powerpoint/2010/main">
    <mc:Choice Requires="p14">
      <p:transition spd="slow" p14:dur="4000">
        <p14:vortex/>
      </p:transition>
    </mc:Choice>
    <mc:Fallback xmlns="">
      <p:transition spd="slow">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3A09979C-286A-4925-A09A-BFA9FAFBD1B1}"/>
              </a:ext>
            </a:extLst>
          </p:cNvPr>
          <p:cNvSpPr txBox="1"/>
          <p:nvPr/>
        </p:nvSpPr>
        <p:spPr>
          <a:xfrm>
            <a:off x="683568" y="457529"/>
            <a:ext cx="8280920" cy="1900520"/>
          </a:xfrm>
          <a:prstGeom prst="rect">
            <a:avLst/>
          </a:prstGeom>
          <a:noFill/>
        </p:spPr>
        <p:txBody>
          <a:bodyPr wrap="square">
            <a:spAutoFit/>
          </a:bodyPr>
          <a:lstStyle/>
          <a:p>
            <a:pPr marL="0" indent="0" algn="r" rtl="1">
              <a:lnSpc>
                <a:spcPct val="150000"/>
              </a:lnSpc>
              <a:defRPr/>
            </a:pPr>
            <a:r>
              <a:rPr lang="ar-SA" sz="2000" dirty="0">
                <a:effectLst>
                  <a:outerShdw blurRad="38100" dist="38100" dir="2700000" algn="tl">
                    <a:srgbClr val="000000">
                      <a:alpha val="43137"/>
                    </a:srgbClr>
                  </a:outerShdw>
                </a:effectLst>
                <a:latin typeface="Simplified Arabic" panose="02020603050405020304" pitchFamily="18" charset="-78"/>
                <a:cs typeface="Simplified Arabic" panose="02020603050405020304" pitchFamily="18" charset="-78"/>
              </a:rPr>
              <a:t>وشكلت جنوب إيطاليا مع صقلية نوافذ لنقل الحضارة العربية إلى أوروبا وإقامة علاقات قوية مع الخلافة الفاطمية والمغرب العربي في تلك الفترة. كما ظهرت مؤلفات لوصف الحروب الصليبية إلى المشرق. أما الحج المسيحي إلى الاماكن المقدسة في فلسطين فقد شكّل قناة هامه لنقل العلوم والمعارف بين العالمين فانتقلت بواسطة الحجاج كثير من التحف الإسلامية والصناعات.</a:t>
            </a:r>
            <a:endParaRPr lang="en-US" sz="2000" dirty="0">
              <a:effectLst>
                <a:outerShdw blurRad="38100" dist="38100" dir="2700000" algn="tl">
                  <a:srgbClr val="000000">
                    <a:alpha val="43137"/>
                  </a:srgbClr>
                </a:outerShdw>
              </a:effectLst>
              <a:latin typeface="Simplified Arabic" panose="02020603050405020304" pitchFamily="18" charset="-78"/>
              <a:cs typeface="Simplified Arabic" panose="02020603050405020304" pitchFamily="18" charset="-78"/>
            </a:endParaRPr>
          </a:p>
        </p:txBody>
      </p:sp>
      <p:pic>
        <p:nvPicPr>
          <p:cNvPr id="5" name="Picture 2" descr="نتيجة بحث الصور عن الحج المسيحي فيالعصر الصليبي">
            <a:extLst>
              <a:ext uri="{FF2B5EF4-FFF2-40B4-BE49-F238E27FC236}">
                <a16:creationId xmlns:a16="http://schemas.microsoft.com/office/drawing/2014/main" id="{12D082FF-39D4-48EF-BC83-99009E53F5E3}"/>
              </a:ext>
            </a:extLst>
          </p:cNvPr>
          <p:cNvPicPr>
            <a:picLocks noChangeAspect="1" noChangeArrowheads="1"/>
          </p:cNvPicPr>
          <p:nvPr/>
        </p:nvPicPr>
        <p:blipFill>
          <a:blip r:embed="rId2" cstate="print">
            <a:extLst>
              <a:ext uri="{BEBA8EAE-BF5A-486C-A8C5-ECC9F3942E4B}">
                <a14:imgProps xmlns:a14="http://schemas.microsoft.com/office/drawing/2010/main">
                  <a14:imgLayer r:embed="rId3">
                    <a14:imgEffect>
                      <a14:artisticWatercolorSponge/>
                    </a14:imgEffect>
                    <a14:imgEffect>
                      <a14:colorTemperature colorTemp="5300"/>
                    </a14:imgEffect>
                    <a14:imgEffect>
                      <a14:brightnessContrast bright="-40000" contrast="40000"/>
                    </a14:imgEffect>
                  </a14:imgLayer>
                </a14:imgProps>
              </a:ext>
              <a:ext uri="{28A0092B-C50C-407E-A947-70E740481C1C}">
                <a14:useLocalDpi xmlns:a14="http://schemas.microsoft.com/office/drawing/2010/main" val="0"/>
              </a:ext>
            </a:extLst>
          </a:blip>
          <a:srcRect/>
          <a:stretch>
            <a:fillRect/>
          </a:stretch>
        </p:blipFill>
        <p:spPr bwMode="auto">
          <a:xfrm>
            <a:off x="179512" y="2564904"/>
            <a:ext cx="8640960" cy="41044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2821920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CEAE9591-1C50-4EE1-9243-8C060DFF4113}"/>
              </a:ext>
            </a:extLst>
          </p:cNvPr>
          <p:cNvSpPr txBox="1"/>
          <p:nvPr/>
        </p:nvSpPr>
        <p:spPr>
          <a:xfrm>
            <a:off x="611560" y="188640"/>
            <a:ext cx="8136904" cy="2215991"/>
          </a:xfrm>
          <a:prstGeom prst="rect">
            <a:avLst/>
          </a:prstGeom>
          <a:noFill/>
        </p:spPr>
        <p:txBody>
          <a:bodyPr wrap="square">
            <a:spAutoFit/>
          </a:bodyPr>
          <a:lstStyle/>
          <a:p>
            <a:pPr algn="ctr" rtl="1" eaLnBrk="0" hangingPunct="0">
              <a:buFontTx/>
              <a:buChar char="•"/>
            </a:pPr>
            <a:r>
              <a:rPr lang="ar-SA" sz="1800" b="1" dirty="0">
                <a:latin typeface="Tahoma" pitchFamily="34" charset="0"/>
                <a:cs typeface="PT Bold Heading" panose="02010400000000000000" pitchFamily="2" charset="-78"/>
              </a:rPr>
              <a:t>وفيما يلي أبرز العلماء المسلمين ومنجزاتهم في مختلف الحقول والمجالات العلمية والمعرفية، التي أثرت في النهضة الاوروبية :</a:t>
            </a:r>
            <a:endParaRPr lang="ar-JO" sz="1800" b="1" dirty="0">
              <a:latin typeface="Tahoma" pitchFamily="34" charset="0"/>
              <a:cs typeface="PT Bold Heading" panose="02010400000000000000" pitchFamily="2" charset="-78"/>
            </a:endParaRPr>
          </a:p>
          <a:p>
            <a:pPr algn="ctr" rtl="1" eaLnBrk="0" hangingPunct="0">
              <a:buFontTx/>
              <a:buChar char="•"/>
            </a:pPr>
            <a:endParaRPr lang="ar-JO" b="1" dirty="0">
              <a:latin typeface="Tahoma" pitchFamily="34" charset="0"/>
              <a:cs typeface="PT Bold Heading" panose="02010400000000000000" pitchFamily="2" charset="-78"/>
            </a:endParaRPr>
          </a:p>
          <a:p>
            <a:pPr algn="ctr" rtl="1" eaLnBrk="0" hangingPunct="0">
              <a:buFontTx/>
              <a:buChar char="•"/>
            </a:pPr>
            <a:endParaRPr lang="ar-JO" sz="1800" b="1" dirty="0">
              <a:solidFill>
                <a:srgbClr val="FFFF00"/>
              </a:solidFill>
              <a:latin typeface="Tahoma" pitchFamily="34" charset="0"/>
              <a:cs typeface="PT Bold Heading" panose="02010400000000000000" pitchFamily="2" charset="-78"/>
            </a:endParaRPr>
          </a:p>
          <a:p>
            <a:pPr algn="ctr" rtl="1" eaLnBrk="0" hangingPunct="0">
              <a:buFontTx/>
              <a:buChar char="•"/>
            </a:pPr>
            <a:endParaRPr lang="ar-JO" b="1" dirty="0">
              <a:solidFill>
                <a:srgbClr val="FFFF00"/>
              </a:solidFill>
              <a:latin typeface="Tahoma" pitchFamily="34" charset="0"/>
              <a:cs typeface="PT Bold Heading" panose="02010400000000000000" pitchFamily="2" charset="-78"/>
            </a:endParaRPr>
          </a:p>
          <a:p>
            <a:pPr algn="ctr" rtl="1" eaLnBrk="0" hangingPunct="0">
              <a:buFontTx/>
              <a:buChar char="•"/>
            </a:pPr>
            <a:endParaRPr lang="ar-JO" sz="1800" b="1" dirty="0">
              <a:solidFill>
                <a:srgbClr val="FFFF00"/>
              </a:solidFill>
              <a:latin typeface="Tahoma" pitchFamily="34" charset="0"/>
              <a:cs typeface="PT Bold Heading" panose="02010400000000000000" pitchFamily="2" charset="-78"/>
            </a:endParaRPr>
          </a:p>
          <a:p>
            <a:pPr algn="ctr" rtl="1" eaLnBrk="0" hangingPunct="0">
              <a:buFontTx/>
              <a:buChar char="•"/>
            </a:pPr>
            <a:endParaRPr lang="ar-JO" sz="1800" b="1" dirty="0">
              <a:solidFill>
                <a:srgbClr val="FFFF00"/>
              </a:solidFill>
              <a:latin typeface="Tahoma" pitchFamily="34" charset="0"/>
              <a:cs typeface="PT Bold Heading" panose="02010400000000000000" pitchFamily="2" charset="-78"/>
            </a:endParaRPr>
          </a:p>
          <a:p>
            <a:pPr algn="r" rtl="1" eaLnBrk="0" hangingPunct="0">
              <a:buFontTx/>
              <a:buChar char="•"/>
            </a:pPr>
            <a:endParaRPr lang="en-US" sz="1200" b="1" dirty="0">
              <a:solidFill>
                <a:srgbClr val="FFFF00"/>
              </a:solidFill>
              <a:latin typeface="Tahoma" pitchFamily="34" charset="0"/>
              <a:cs typeface="PT Bold Heading" panose="02010400000000000000" pitchFamily="2" charset="-78"/>
            </a:endParaRPr>
          </a:p>
        </p:txBody>
      </p:sp>
      <p:graphicFrame>
        <p:nvGraphicFramePr>
          <p:cNvPr id="4" name="Table 3">
            <a:extLst>
              <a:ext uri="{FF2B5EF4-FFF2-40B4-BE49-F238E27FC236}">
                <a16:creationId xmlns:a16="http://schemas.microsoft.com/office/drawing/2014/main" id="{E9CE14F6-55D0-47A1-95C0-FC9B0E0C70F5}"/>
              </a:ext>
            </a:extLst>
          </p:cNvPr>
          <p:cNvGraphicFramePr>
            <a:graphicFrameLocks noGrp="1"/>
          </p:cNvGraphicFramePr>
          <p:nvPr>
            <p:extLst>
              <p:ext uri="{D42A27DB-BD31-4B8C-83A1-F6EECF244321}">
                <p14:modId xmlns:p14="http://schemas.microsoft.com/office/powerpoint/2010/main" val="2959113046"/>
              </p:ext>
            </p:extLst>
          </p:nvPr>
        </p:nvGraphicFramePr>
        <p:xfrm>
          <a:off x="107505" y="908720"/>
          <a:ext cx="8784976" cy="5914816"/>
        </p:xfrm>
        <a:graphic>
          <a:graphicData uri="http://schemas.openxmlformats.org/drawingml/2006/table">
            <a:tbl>
              <a:tblPr rtl="1" firstRow="1" firstCol="1" bandRow="1">
                <a:tableStyleId>{5C22544A-7EE6-4342-B048-85BDC9FD1C3A}</a:tableStyleId>
              </a:tblPr>
              <a:tblGrid>
                <a:gridCol w="8784976">
                  <a:extLst>
                    <a:ext uri="{9D8B030D-6E8A-4147-A177-3AD203B41FA5}">
                      <a16:colId xmlns:a16="http://schemas.microsoft.com/office/drawing/2014/main" val="2380355505"/>
                    </a:ext>
                  </a:extLst>
                </a:gridCol>
              </a:tblGrid>
              <a:tr h="359974">
                <a:tc>
                  <a:txBody>
                    <a:bodyPr/>
                    <a:lstStyle/>
                    <a:p>
                      <a:pPr marL="0" marR="0" algn="ctr" rtl="1">
                        <a:lnSpc>
                          <a:spcPct val="115000"/>
                        </a:lnSpc>
                        <a:spcBef>
                          <a:spcPts val="0"/>
                        </a:spcBef>
                        <a:spcAft>
                          <a:spcPts val="0"/>
                        </a:spcAft>
                      </a:pPr>
                      <a:r>
                        <a:rPr lang="ar-SA" sz="1400" dirty="0">
                          <a:solidFill>
                            <a:schemeClr val="tx1"/>
                          </a:solidFill>
                          <a:effectLst/>
                        </a:rPr>
                        <a:t>العلوم الطبية والطبيعية والفلك</a:t>
                      </a:r>
                      <a:r>
                        <a:rPr lang="ar-SA" sz="1400" dirty="0">
                          <a:effectLst/>
                        </a:rPr>
                        <a:t>:</a:t>
                      </a:r>
                      <a:endParaRPr lang="en-US" sz="1100" dirty="0">
                        <a:effectLst/>
                        <a:latin typeface="Calibri" panose="020F0502020204030204" pitchFamily="34" charset="0"/>
                        <a:ea typeface="Calibri" panose="020F0502020204030204" pitchFamily="34" charset="0"/>
                        <a:cs typeface="Arial" panose="020B0604020202020204" pitchFamily="34" charset="0"/>
                      </a:endParaRPr>
                    </a:p>
                  </a:txBody>
                  <a:tcPr marL="68406" marR="68406" marT="0" marB="0"/>
                </a:tc>
                <a:extLst>
                  <a:ext uri="{0D108BD9-81ED-4DB2-BD59-A6C34878D82A}">
                    <a16:rowId xmlns:a16="http://schemas.microsoft.com/office/drawing/2014/main" val="4174069388"/>
                  </a:ext>
                </a:extLst>
              </a:tr>
              <a:tr h="792154">
                <a:tc>
                  <a:txBody>
                    <a:bodyPr/>
                    <a:lstStyle/>
                    <a:p>
                      <a:pPr marL="0" marR="0" algn="just" rtl="1">
                        <a:lnSpc>
                          <a:spcPct val="115000"/>
                        </a:lnSpc>
                        <a:spcBef>
                          <a:spcPts val="0"/>
                        </a:spcBef>
                        <a:spcAft>
                          <a:spcPts val="0"/>
                        </a:spcAft>
                      </a:pPr>
                      <a:r>
                        <a:rPr lang="ar-SA" sz="1400" dirty="0">
                          <a:solidFill>
                            <a:schemeClr val="tx1"/>
                          </a:solidFill>
                          <a:effectLst/>
                        </a:rPr>
                        <a:t>  محمد بن موسى الخوارزمي : من أكبر علماء الرياضيات.</a:t>
                      </a:r>
                      <a:endParaRPr lang="en-US" sz="1100" dirty="0">
                        <a:solidFill>
                          <a:schemeClr val="tx1"/>
                        </a:solidFill>
                        <a:effectLst/>
                      </a:endParaRPr>
                    </a:p>
                    <a:p>
                      <a:pPr marL="342900" marR="0" lvl="0" indent="-342900" algn="r" rtl="1">
                        <a:lnSpc>
                          <a:spcPct val="115000"/>
                        </a:lnSpc>
                        <a:spcBef>
                          <a:spcPts val="0"/>
                        </a:spcBef>
                        <a:spcAft>
                          <a:spcPts val="0"/>
                        </a:spcAft>
                        <a:buFont typeface="Arabic Typesetting" panose="03020402040406030203" pitchFamily="66" charset="-78"/>
                        <a:buChar char="-"/>
                      </a:pPr>
                      <a:r>
                        <a:rPr lang="ar-SA" sz="1400" dirty="0">
                          <a:solidFill>
                            <a:schemeClr val="tx1"/>
                          </a:solidFill>
                          <a:effectLst/>
                        </a:rPr>
                        <a:t>قام بابتكار الصفر والنظام العشري</a:t>
                      </a:r>
                      <a:endParaRPr lang="en-US" sz="1100" dirty="0">
                        <a:solidFill>
                          <a:schemeClr val="tx1"/>
                        </a:solidFill>
                        <a:effectLst/>
                      </a:endParaRPr>
                    </a:p>
                    <a:p>
                      <a:pPr marL="342900" marR="0" lvl="0" indent="-342900" algn="just" rtl="1">
                        <a:lnSpc>
                          <a:spcPct val="115000"/>
                        </a:lnSpc>
                        <a:spcBef>
                          <a:spcPts val="0"/>
                        </a:spcBef>
                        <a:spcAft>
                          <a:spcPts val="0"/>
                        </a:spcAft>
                        <a:buFont typeface="Arabic Typesetting" panose="03020402040406030203" pitchFamily="66" charset="-78"/>
                        <a:buChar char="-"/>
                      </a:pPr>
                      <a:r>
                        <a:rPr lang="ar-SA" sz="1400" dirty="0">
                          <a:solidFill>
                            <a:schemeClr val="tx1"/>
                          </a:solidFill>
                          <a:effectLst/>
                        </a:rPr>
                        <a:t>الّف كتاب: الجبر والمقابلة. </a:t>
                      </a:r>
                      <a:endParaRPr lang="ar-JO" sz="1400" dirty="0">
                        <a:solidFill>
                          <a:schemeClr val="tx1"/>
                        </a:solidFill>
                        <a:effectLst/>
                      </a:endParaRPr>
                    </a:p>
                    <a:p>
                      <a:pPr marL="342900" marR="0" lvl="0" indent="-342900" algn="just" rtl="1">
                        <a:lnSpc>
                          <a:spcPct val="115000"/>
                        </a:lnSpc>
                        <a:spcBef>
                          <a:spcPts val="0"/>
                        </a:spcBef>
                        <a:spcAft>
                          <a:spcPts val="0"/>
                        </a:spcAft>
                        <a:buFont typeface="Arabic Typesetting" panose="03020402040406030203" pitchFamily="66" charset="-78"/>
                        <a:buChar char="-"/>
                      </a:pPr>
                      <a:endParaRPr lang="ar-JO" sz="1400" dirty="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p>
                      <a:pPr marL="342900" marR="0" lvl="0" indent="-342900" algn="just" rtl="1">
                        <a:lnSpc>
                          <a:spcPct val="115000"/>
                        </a:lnSpc>
                        <a:spcBef>
                          <a:spcPts val="0"/>
                        </a:spcBef>
                        <a:spcAft>
                          <a:spcPts val="0"/>
                        </a:spcAft>
                        <a:buFont typeface="Arabic Typesetting" panose="03020402040406030203" pitchFamily="66" charset="-78"/>
                        <a:buChar char="-"/>
                      </a:pPr>
                      <a:endParaRPr lang="en-US" sz="1100" dirty="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68406" marR="68406" marT="0" marB="0"/>
                </a:tc>
                <a:extLst>
                  <a:ext uri="{0D108BD9-81ED-4DB2-BD59-A6C34878D82A}">
                    <a16:rowId xmlns:a16="http://schemas.microsoft.com/office/drawing/2014/main" val="3091432278"/>
                  </a:ext>
                </a:extLst>
              </a:tr>
              <a:tr h="359974">
                <a:tc>
                  <a:txBody>
                    <a:bodyPr/>
                    <a:lstStyle/>
                    <a:p>
                      <a:pPr marL="0" marR="0" algn="just" rtl="1">
                        <a:lnSpc>
                          <a:spcPct val="115000"/>
                        </a:lnSpc>
                        <a:spcBef>
                          <a:spcPts val="0"/>
                        </a:spcBef>
                        <a:spcAft>
                          <a:spcPts val="0"/>
                        </a:spcAft>
                      </a:pPr>
                      <a:r>
                        <a:rPr lang="ar-SA" sz="1400" dirty="0">
                          <a:solidFill>
                            <a:schemeClr val="tx1"/>
                          </a:solidFill>
                          <a:effectLst/>
                        </a:rPr>
                        <a:t> </a:t>
                      </a:r>
                      <a:endParaRPr lang="en-US" sz="1100" dirty="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68406" marR="68406" marT="0" marB="0"/>
                </a:tc>
                <a:extLst>
                  <a:ext uri="{0D108BD9-81ED-4DB2-BD59-A6C34878D82A}">
                    <a16:rowId xmlns:a16="http://schemas.microsoft.com/office/drawing/2014/main" val="1802358771"/>
                  </a:ext>
                </a:extLst>
              </a:tr>
              <a:tr h="1488227">
                <a:tc>
                  <a:txBody>
                    <a:bodyPr/>
                    <a:lstStyle/>
                    <a:p>
                      <a:pPr marL="342900" marR="0" lvl="0" indent="-342900" algn="just" rtl="1">
                        <a:lnSpc>
                          <a:spcPct val="115000"/>
                        </a:lnSpc>
                        <a:spcBef>
                          <a:spcPts val="0"/>
                        </a:spcBef>
                        <a:spcAft>
                          <a:spcPts val="0"/>
                        </a:spcAft>
                        <a:buFont typeface="Symbol" panose="05050102010706020507" pitchFamily="18" charset="2"/>
                        <a:buChar char=""/>
                      </a:pPr>
                      <a:r>
                        <a:rPr lang="ar-SA" sz="1400" dirty="0">
                          <a:solidFill>
                            <a:schemeClr val="tx1"/>
                          </a:solidFill>
                          <a:effectLst/>
                        </a:rPr>
                        <a:t>في مجال الطب: </a:t>
                      </a:r>
                      <a:endParaRPr lang="en-US" sz="1100" dirty="0">
                        <a:solidFill>
                          <a:schemeClr val="tx1"/>
                        </a:solidFill>
                        <a:effectLst/>
                      </a:endParaRPr>
                    </a:p>
                    <a:p>
                      <a:pPr marL="342900" marR="0" lvl="0" indent="-342900" algn="just" rtl="1">
                        <a:lnSpc>
                          <a:spcPct val="115000"/>
                        </a:lnSpc>
                        <a:spcBef>
                          <a:spcPts val="0"/>
                        </a:spcBef>
                        <a:spcAft>
                          <a:spcPts val="0"/>
                        </a:spcAft>
                        <a:buFont typeface="Arabic Typesetting" panose="03020402040406030203" pitchFamily="66" charset="-78"/>
                        <a:buChar char="-"/>
                      </a:pPr>
                      <a:r>
                        <a:rPr lang="ar-SA" sz="1400" dirty="0">
                          <a:solidFill>
                            <a:schemeClr val="tx1"/>
                          </a:solidFill>
                          <a:effectLst/>
                        </a:rPr>
                        <a:t>ابو بكر الرازي: الّف عدة كتب : الجدري والحصبة، المنظوري، والحاوي.</a:t>
                      </a:r>
                      <a:endParaRPr lang="en-US" sz="1100" dirty="0">
                        <a:solidFill>
                          <a:schemeClr val="tx1"/>
                        </a:solidFill>
                        <a:effectLst/>
                      </a:endParaRPr>
                    </a:p>
                    <a:p>
                      <a:pPr marL="342900" marR="0" lvl="0" indent="-342900" algn="just" rtl="1">
                        <a:lnSpc>
                          <a:spcPct val="115000"/>
                        </a:lnSpc>
                        <a:spcBef>
                          <a:spcPts val="0"/>
                        </a:spcBef>
                        <a:spcAft>
                          <a:spcPts val="0"/>
                        </a:spcAft>
                        <a:buFont typeface="Arabic Typesetting" panose="03020402040406030203" pitchFamily="66" charset="-78"/>
                        <a:buChar char="-"/>
                      </a:pPr>
                      <a:r>
                        <a:rPr lang="ar-SA" sz="1400" dirty="0">
                          <a:solidFill>
                            <a:schemeClr val="tx1"/>
                          </a:solidFill>
                          <a:effectLst/>
                        </a:rPr>
                        <a:t>ابن سينا: الّف عدة كتب:  كتاب الشفاء- وشفاء النفس- القانون في الطب . </a:t>
                      </a:r>
                      <a:endParaRPr lang="en-US" sz="1100" dirty="0">
                        <a:solidFill>
                          <a:schemeClr val="tx1"/>
                        </a:solidFill>
                        <a:effectLst/>
                      </a:endParaRPr>
                    </a:p>
                    <a:p>
                      <a:pPr marL="342900" marR="0" lvl="0" indent="-342900" algn="just" rtl="1">
                        <a:lnSpc>
                          <a:spcPct val="115000"/>
                        </a:lnSpc>
                        <a:spcBef>
                          <a:spcPts val="0"/>
                        </a:spcBef>
                        <a:spcAft>
                          <a:spcPts val="0"/>
                        </a:spcAft>
                        <a:buFont typeface="Arabic Typesetting" panose="03020402040406030203" pitchFamily="66" charset="-78"/>
                        <a:buChar char="-"/>
                      </a:pPr>
                      <a:r>
                        <a:rPr lang="ar-SA" sz="1400" dirty="0">
                          <a:solidFill>
                            <a:schemeClr val="tx1"/>
                          </a:solidFill>
                          <a:effectLst/>
                        </a:rPr>
                        <a:t>الزهراوي: من أشهر الجراحين العرب ألف كتاب : التصريف لمن عجز عن التأليف.</a:t>
                      </a:r>
                      <a:endParaRPr lang="en-US" sz="1100" dirty="0">
                        <a:solidFill>
                          <a:schemeClr val="tx1"/>
                        </a:solidFill>
                        <a:effectLst/>
                      </a:endParaRPr>
                    </a:p>
                    <a:p>
                      <a:pPr marL="342900" marR="0" lvl="0" indent="-342900" algn="just" rtl="1">
                        <a:lnSpc>
                          <a:spcPct val="115000"/>
                        </a:lnSpc>
                        <a:spcBef>
                          <a:spcPts val="0"/>
                        </a:spcBef>
                        <a:spcAft>
                          <a:spcPts val="0"/>
                        </a:spcAft>
                        <a:buFont typeface="Arabic Typesetting" panose="03020402040406030203" pitchFamily="66" charset="-78"/>
                        <a:buChar char="-"/>
                      </a:pPr>
                      <a:r>
                        <a:rPr lang="ar-SA" sz="1400" dirty="0">
                          <a:solidFill>
                            <a:schemeClr val="tx1"/>
                          </a:solidFill>
                          <a:effectLst/>
                        </a:rPr>
                        <a:t>ابن النفيس: من أشهر الأطباء قام باكتشاف الدورة الدموية الصغرى</a:t>
                      </a:r>
                      <a:r>
                        <a:rPr lang="ar-JO" sz="1400" dirty="0">
                          <a:solidFill>
                            <a:schemeClr val="tx1"/>
                          </a:solidFill>
                          <a:effectLst/>
                        </a:rPr>
                        <a:t>.</a:t>
                      </a:r>
                    </a:p>
                    <a:p>
                      <a:pPr marL="342900" marR="0" lvl="0" indent="-342900" algn="just" rtl="1">
                        <a:lnSpc>
                          <a:spcPct val="115000"/>
                        </a:lnSpc>
                        <a:spcBef>
                          <a:spcPts val="0"/>
                        </a:spcBef>
                        <a:spcAft>
                          <a:spcPts val="0"/>
                        </a:spcAft>
                        <a:buFont typeface="Arabic Typesetting" panose="03020402040406030203" pitchFamily="66" charset="-78"/>
                        <a:buChar char="-"/>
                      </a:pPr>
                      <a:endParaRPr lang="ar-JO" sz="1400" dirty="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p>
                      <a:pPr marL="0" marR="0" lvl="0" indent="0" algn="just" rtl="1">
                        <a:lnSpc>
                          <a:spcPct val="115000"/>
                        </a:lnSpc>
                        <a:spcBef>
                          <a:spcPts val="0"/>
                        </a:spcBef>
                        <a:spcAft>
                          <a:spcPts val="0"/>
                        </a:spcAft>
                        <a:buFont typeface="Arabic Typesetting" panose="03020402040406030203" pitchFamily="66" charset="-78"/>
                        <a:buNone/>
                      </a:pPr>
                      <a:endParaRPr lang="ar-JO" sz="1400" dirty="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68406" marR="68406" marT="0" marB="0"/>
                </a:tc>
                <a:extLst>
                  <a:ext uri="{0D108BD9-81ED-4DB2-BD59-A6C34878D82A}">
                    <a16:rowId xmlns:a16="http://schemas.microsoft.com/office/drawing/2014/main" val="3407904906"/>
                  </a:ext>
                </a:extLst>
              </a:tr>
              <a:tr h="685613">
                <a:tc>
                  <a:txBody>
                    <a:bodyPr/>
                    <a:lstStyle/>
                    <a:p>
                      <a:pPr marL="0" marR="0" algn="just" rtl="1">
                        <a:lnSpc>
                          <a:spcPct val="115000"/>
                        </a:lnSpc>
                        <a:spcBef>
                          <a:spcPts val="0"/>
                        </a:spcBef>
                        <a:spcAft>
                          <a:spcPts val="0"/>
                        </a:spcAft>
                      </a:pPr>
                      <a:r>
                        <a:rPr lang="ar-SA" sz="1400" dirty="0">
                          <a:solidFill>
                            <a:schemeClr val="tx1"/>
                          </a:solidFill>
                          <a:effectLst/>
                        </a:rPr>
                        <a:t>الحسن بن الهيثم : من أشهر علماء البصريات: قام بدراسة نظرية الضوء وخواصه ، وتقدير زوايا الانعكاس . </a:t>
                      </a:r>
                      <a:endParaRPr lang="en-US" sz="1100" dirty="0">
                        <a:solidFill>
                          <a:schemeClr val="tx1"/>
                        </a:solidFill>
                        <a:effectLst/>
                      </a:endParaRPr>
                    </a:p>
                    <a:p>
                      <a:pPr marL="0" marR="0" algn="just" rtl="1">
                        <a:lnSpc>
                          <a:spcPct val="115000"/>
                        </a:lnSpc>
                        <a:spcBef>
                          <a:spcPts val="0"/>
                        </a:spcBef>
                        <a:spcAft>
                          <a:spcPts val="0"/>
                        </a:spcAft>
                      </a:pPr>
                      <a:r>
                        <a:rPr lang="ar-SA" sz="1400" dirty="0">
                          <a:solidFill>
                            <a:schemeClr val="tx1"/>
                          </a:solidFill>
                          <a:effectLst/>
                        </a:rPr>
                        <a:t>وصف مفصل للعين ونظرية علمية للرؤية.</a:t>
                      </a:r>
                      <a:endParaRPr lang="en-US" sz="1100" dirty="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68406" marR="68406" marT="0" marB="0"/>
                </a:tc>
                <a:extLst>
                  <a:ext uri="{0D108BD9-81ED-4DB2-BD59-A6C34878D82A}">
                    <a16:rowId xmlns:a16="http://schemas.microsoft.com/office/drawing/2014/main" val="768803612"/>
                  </a:ext>
                </a:extLst>
              </a:tr>
              <a:tr h="732084">
                <a:tc>
                  <a:txBody>
                    <a:bodyPr/>
                    <a:lstStyle/>
                    <a:p>
                      <a:pPr marL="0" marR="0" algn="just" rtl="1">
                        <a:lnSpc>
                          <a:spcPct val="115000"/>
                        </a:lnSpc>
                        <a:spcBef>
                          <a:spcPts val="0"/>
                        </a:spcBef>
                        <a:spcAft>
                          <a:spcPts val="0"/>
                        </a:spcAft>
                      </a:pPr>
                      <a:r>
                        <a:rPr lang="ar-SA" sz="1400" dirty="0" err="1">
                          <a:solidFill>
                            <a:schemeClr val="tx1"/>
                          </a:solidFill>
                          <a:effectLst/>
                        </a:rPr>
                        <a:t>البطاني</a:t>
                      </a:r>
                      <a:r>
                        <a:rPr lang="ar-SA" sz="1400" dirty="0">
                          <a:solidFill>
                            <a:schemeClr val="tx1"/>
                          </a:solidFill>
                          <a:effectLst/>
                        </a:rPr>
                        <a:t>: من اشهر علماء الفلك اكتشف الاعتدال الربيعي والخريفي.</a:t>
                      </a:r>
                      <a:endParaRPr lang="en-US" sz="1100" dirty="0">
                        <a:solidFill>
                          <a:schemeClr val="tx1"/>
                        </a:solidFill>
                        <a:effectLst/>
                      </a:endParaRPr>
                    </a:p>
                    <a:p>
                      <a:pPr marL="0" marR="0" algn="just" rtl="1">
                        <a:lnSpc>
                          <a:spcPct val="115000"/>
                        </a:lnSpc>
                        <a:spcBef>
                          <a:spcPts val="0"/>
                        </a:spcBef>
                        <a:spcAft>
                          <a:spcPts val="0"/>
                        </a:spcAft>
                      </a:pPr>
                      <a:r>
                        <a:rPr lang="ar-SA" sz="1400" dirty="0">
                          <a:solidFill>
                            <a:schemeClr val="tx1"/>
                          </a:solidFill>
                          <a:effectLst/>
                        </a:rPr>
                        <a:t>مريم </a:t>
                      </a:r>
                      <a:r>
                        <a:rPr lang="ar-SA" sz="1400" dirty="0" err="1">
                          <a:solidFill>
                            <a:schemeClr val="tx1"/>
                          </a:solidFill>
                          <a:effectLst/>
                        </a:rPr>
                        <a:t>الاسطرلابي</a:t>
                      </a:r>
                      <a:r>
                        <a:rPr lang="ar-SA" sz="1400" dirty="0">
                          <a:solidFill>
                            <a:schemeClr val="tx1"/>
                          </a:solidFill>
                          <a:effectLst/>
                        </a:rPr>
                        <a:t>: عالمة فلك قامت باختراع الاسطرلاب </a:t>
                      </a:r>
                      <a:endParaRPr lang="ar-JO" sz="1400" dirty="0">
                        <a:solidFill>
                          <a:schemeClr val="tx1"/>
                        </a:solidFill>
                        <a:effectLst/>
                      </a:endParaRPr>
                    </a:p>
                    <a:p>
                      <a:pPr marL="0" marR="0" algn="just" rtl="1">
                        <a:lnSpc>
                          <a:spcPct val="115000"/>
                        </a:lnSpc>
                        <a:spcBef>
                          <a:spcPts val="0"/>
                        </a:spcBef>
                        <a:spcAft>
                          <a:spcPts val="0"/>
                        </a:spcAft>
                      </a:pPr>
                      <a:endParaRPr lang="ar-JO" sz="1400" dirty="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68406" marR="68406" marT="0" marB="0"/>
                </a:tc>
                <a:extLst>
                  <a:ext uri="{0D108BD9-81ED-4DB2-BD59-A6C34878D82A}">
                    <a16:rowId xmlns:a16="http://schemas.microsoft.com/office/drawing/2014/main" val="1190151745"/>
                  </a:ext>
                </a:extLst>
              </a:tr>
              <a:tr h="359974">
                <a:tc>
                  <a:txBody>
                    <a:bodyPr/>
                    <a:lstStyle/>
                    <a:p>
                      <a:pPr marL="0" marR="0" algn="just" rtl="1">
                        <a:lnSpc>
                          <a:spcPct val="115000"/>
                        </a:lnSpc>
                        <a:spcBef>
                          <a:spcPts val="0"/>
                        </a:spcBef>
                        <a:spcAft>
                          <a:spcPts val="0"/>
                        </a:spcAft>
                      </a:pPr>
                      <a:r>
                        <a:rPr lang="ar-SA" sz="1400" dirty="0">
                          <a:solidFill>
                            <a:schemeClr val="tx1"/>
                          </a:solidFill>
                          <a:effectLst/>
                        </a:rPr>
                        <a:t>جابر بن حيان : من أشهر علماء الكيمياء قام بتحضير المركبات الكيماوية.</a:t>
                      </a:r>
                      <a:endParaRPr lang="ar-JO" sz="1400" dirty="0">
                        <a:solidFill>
                          <a:schemeClr val="tx1"/>
                        </a:solidFill>
                        <a:effectLst/>
                      </a:endParaRPr>
                    </a:p>
                    <a:p>
                      <a:pPr marL="0" marR="0" algn="just" rtl="1">
                        <a:lnSpc>
                          <a:spcPct val="115000"/>
                        </a:lnSpc>
                        <a:spcBef>
                          <a:spcPts val="0"/>
                        </a:spcBef>
                        <a:spcAft>
                          <a:spcPts val="0"/>
                        </a:spcAft>
                      </a:pPr>
                      <a:endParaRPr lang="ar-JO" sz="1400" dirty="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p>
                      <a:pPr marL="0" marR="0" algn="just" rtl="1">
                        <a:lnSpc>
                          <a:spcPct val="115000"/>
                        </a:lnSpc>
                        <a:spcBef>
                          <a:spcPts val="0"/>
                        </a:spcBef>
                        <a:spcAft>
                          <a:spcPts val="0"/>
                        </a:spcAft>
                      </a:pPr>
                      <a:endParaRPr lang="ar-JO" sz="1400" dirty="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p>
                      <a:pPr marL="0" marR="0" algn="just" rtl="1">
                        <a:lnSpc>
                          <a:spcPct val="115000"/>
                        </a:lnSpc>
                        <a:spcBef>
                          <a:spcPts val="0"/>
                        </a:spcBef>
                        <a:spcAft>
                          <a:spcPts val="0"/>
                        </a:spcAft>
                      </a:pPr>
                      <a:endParaRPr lang="en-US" sz="1100" dirty="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68406" marR="68406" marT="0" marB="0"/>
                </a:tc>
                <a:extLst>
                  <a:ext uri="{0D108BD9-81ED-4DB2-BD59-A6C34878D82A}">
                    <a16:rowId xmlns:a16="http://schemas.microsoft.com/office/drawing/2014/main" val="144398719"/>
                  </a:ext>
                </a:extLst>
              </a:tr>
            </a:tbl>
          </a:graphicData>
        </a:graphic>
      </p:graphicFrame>
      <p:pic>
        <p:nvPicPr>
          <p:cNvPr id="6" name="Picture 2" descr="نتيجة بحث الصور عن العلماء المسلمين">
            <a:extLst>
              <a:ext uri="{FF2B5EF4-FFF2-40B4-BE49-F238E27FC236}">
                <a16:creationId xmlns:a16="http://schemas.microsoft.com/office/drawing/2014/main" id="{F8D74FB2-F2C4-4024-8909-C6F7B3A9828E}"/>
              </a:ext>
            </a:extLst>
          </p:cNvPr>
          <p:cNvPicPr>
            <a:picLocks noChangeAspect="1" noChangeArrowheads="1"/>
          </p:cNvPicPr>
          <p:nvPr/>
        </p:nvPicPr>
        <p:blipFill>
          <a:blip r:embed="rId2" cstate="print">
            <a:extLst>
              <a:ext uri="{BEBA8EAE-BF5A-486C-A8C5-ECC9F3942E4B}">
                <a14:imgProps xmlns:a14="http://schemas.microsoft.com/office/drawing/2010/main">
                  <a14:imgLayer r:embed="rId3">
                    <a14:imgEffect>
                      <a14:artisticCrisscrossEtching/>
                    </a14:imgEffect>
                    <a14:imgEffect>
                      <a14:brightnessContrast bright="-20000"/>
                    </a14:imgEffect>
                  </a14:imgLayer>
                </a14:imgProps>
              </a:ext>
              <a:ext uri="{28A0092B-C50C-407E-A947-70E740481C1C}">
                <a14:useLocalDpi xmlns:a14="http://schemas.microsoft.com/office/drawing/2010/main" val="0"/>
              </a:ext>
            </a:extLst>
          </a:blip>
          <a:srcRect/>
          <a:stretch>
            <a:fillRect/>
          </a:stretch>
        </p:blipFill>
        <p:spPr bwMode="auto">
          <a:xfrm>
            <a:off x="131642" y="908720"/>
            <a:ext cx="2783767" cy="19812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5462634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AutoShape 2" descr="نتيجة بحث الصور عن العلماء المسلمين"/>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4" name="صورة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7936"/>
            <a:ext cx="9144000" cy="6850063"/>
          </a:xfrm>
          <a:prstGeom prst="rect">
            <a:avLst/>
          </a:prstGeom>
        </p:spPr>
      </p:pic>
      <p:graphicFrame>
        <p:nvGraphicFramePr>
          <p:cNvPr id="2" name="Table 1"/>
          <p:cNvGraphicFramePr>
            <a:graphicFrameLocks noGrp="1"/>
          </p:cNvGraphicFramePr>
          <p:nvPr>
            <p:extLst>
              <p:ext uri="{D42A27DB-BD31-4B8C-83A1-F6EECF244321}">
                <p14:modId xmlns:p14="http://schemas.microsoft.com/office/powerpoint/2010/main" val="1415438393"/>
              </p:ext>
            </p:extLst>
          </p:nvPr>
        </p:nvGraphicFramePr>
        <p:xfrm>
          <a:off x="971600" y="476672"/>
          <a:ext cx="7344816" cy="6172200"/>
        </p:xfrm>
        <a:graphic>
          <a:graphicData uri="http://schemas.openxmlformats.org/drawingml/2006/table">
            <a:tbl>
              <a:tblPr rtl="1">
                <a:tableStyleId>{125E5076-3810-47DD-B79F-674D7AD40C01}</a:tableStyleId>
              </a:tblPr>
              <a:tblGrid>
                <a:gridCol w="7344816">
                  <a:extLst>
                    <a:ext uri="{9D8B030D-6E8A-4147-A177-3AD203B41FA5}">
                      <a16:colId xmlns:a16="http://schemas.microsoft.com/office/drawing/2014/main" val="20000"/>
                    </a:ext>
                  </a:extLst>
                </a:gridCol>
              </a:tblGrid>
              <a:tr h="502285">
                <a:tc>
                  <a:txBody>
                    <a:bodyPr/>
                    <a:lstStyle/>
                    <a:p>
                      <a:pPr marL="342900" lvl="0" indent="-342900" algn="r" rtl="1">
                        <a:lnSpc>
                          <a:spcPct val="200000"/>
                        </a:lnSpc>
                        <a:spcAft>
                          <a:spcPts val="0"/>
                        </a:spcAft>
                        <a:buFont typeface="+mj-lt"/>
                        <a:buAutoNum type="arabicPeriod" startAt="2"/>
                      </a:pPr>
                      <a:r>
                        <a:rPr lang="ar-SA" sz="2000" b="1" dirty="0">
                          <a:solidFill>
                            <a:schemeClr val="tx1"/>
                          </a:solidFill>
                          <a:effectLst>
                            <a:outerShdw blurRad="38100" dist="38100" dir="2700000" algn="tl">
                              <a:srgbClr val="000000">
                                <a:alpha val="43137"/>
                              </a:srgbClr>
                            </a:outerShdw>
                          </a:effectLst>
                          <a:cs typeface="PT Bold Heading" panose="02010400000000000000" pitchFamily="2" charset="-78"/>
                        </a:rPr>
                        <a:t>في علم النبات والجغرافيا:</a:t>
                      </a:r>
                      <a:endParaRPr lang="en-US" sz="2000" b="1" dirty="0">
                        <a:solidFill>
                          <a:schemeClr val="tx1"/>
                        </a:solidFill>
                        <a:effectLst>
                          <a:outerShdw blurRad="38100" dist="38100" dir="2700000" algn="tl">
                            <a:srgbClr val="000000">
                              <a:alpha val="43137"/>
                            </a:srgbClr>
                          </a:outerShdw>
                        </a:effectLst>
                        <a:latin typeface="Calibri"/>
                        <a:ea typeface="Calibri"/>
                        <a:cs typeface="PT Bold Heading" panose="02010400000000000000" pitchFamily="2" charset="-78"/>
                      </a:endParaRPr>
                    </a:p>
                  </a:txBody>
                  <a:tcPr marL="65686" marR="65686" marT="0" marB="0"/>
                </a:tc>
                <a:extLst>
                  <a:ext uri="{0D108BD9-81ED-4DB2-BD59-A6C34878D82A}">
                    <a16:rowId xmlns:a16="http://schemas.microsoft.com/office/drawing/2014/main" val="10000"/>
                  </a:ext>
                </a:extLst>
              </a:tr>
              <a:tr h="1076326">
                <a:tc>
                  <a:txBody>
                    <a:bodyPr/>
                    <a:lstStyle/>
                    <a:p>
                      <a:pPr marL="342900" lvl="0" indent="-342900" algn="r" rtl="1">
                        <a:lnSpc>
                          <a:spcPct val="200000"/>
                        </a:lnSpc>
                        <a:spcAft>
                          <a:spcPts val="0"/>
                        </a:spcAft>
                        <a:buFont typeface="Arabic Typesetting"/>
                        <a:buChar char="-"/>
                      </a:pPr>
                      <a:r>
                        <a:rPr lang="ar-SA" sz="2000" b="1" dirty="0">
                          <a:solidFill>
                            <a:schemeClr val="tx1"/>
                          </a:solidFill>
                          <a:effectLst>
                            <a:outerShdw blurRad="38100" dist="38100" dir="2700000" algn="tl">
                              <a:srgbClr val="000000">
                                <a:alpha val="43137"/>
                              </a:srgbClr>
                            </a:outerShdw>
                          </a:effectLst>
                          <a:cs typeface="PT Bold Heading" panose="02010400000000000000" pitchFamily="2" charset="-78"/>
                        </a:rPr>
                        <a:t>الادريسي : من أشهر علماء الجغرافية رسم خريطة للعالم . وتأليف : نزهة المشتاق في اختراق الآفاق </a:t>
                      </a:r>
                      <a:endParaRPr lang="en-US" sz="2000" b="1" dirty="0">
                        <a:solidFill>
                          <a:schemeClr val="tx1"/>
                        </a:solidFill>
                        <a:effectLst>
                          <a:outerShdw blurRad="38100" dist="38100" dir="2700000" algn="tl">
                            <a:srgbClr val="000000">
                              <a:alpha val="43137"/>
                            </a:srgbClr>
                          </a:outerShdw>
                        </a:effectLst>
                        <a:latin typeface="Calibri"/>
                        <a:ea typeface="Calibri"/>
                        <a:cs typeface="PT Bold Heading" panose="02010400000000000000" pitchFamily="2" charset="-78"/>
                      </a:endParaRPr>
                    </a:p>
                  </a:txBody>
                  <a:tcPr marL="65686" marR="65686" marT="0" marB="0"/>
                </a:tc>
                <a:extLst>
                  <a:ext uri="{0D108BD9-81ED-4DB2-BD59-A6C34878D82A}">
                    <a16:rowId xmlns:a16="http://schemas.microsoft.com/office/drawing/2014/main" val="10001"/>
                  </a:ext>
                </a:extLst>
              </a:tr>
              <a:tr h="502285">
                <a:tc>
                  <a:txBody>
                    <a:bodyPr/>
                    <a:lstStyle/>
                    <a:p>
                      <a:pPr marL="342900" lvl="0" indent="-342900" algn="r" rtl="1">
                        <a:lnSpc>
                          <a:spcPct val="200000"/>
                        </a:lnSpc>
                        <a:spcAft>
                          <a:spcPts val="0"/>
                        </a:spcAft>
                        <a:buFont typeface="Arabic Typesetting"/>
                        <a:buChar char="-"/>
                      </a:pPr>
                      <a:r>
                        <a:rPr lang="ar-SA" sz="2000" b="1" dirty="0">
                          <a:solidFill>
                            <a:schemeClr val="tx1"/>
                          </a:solidFill>
                          <a:effectLst>
                            <a:outerShdw blurRad="38100" dist="38100" dir="2700000" algn="tl">
                              <a:srgbClr val="000000">
                                <a:alpha val="43137"/>
                              </a:srgbClr>
                            </a:outerShdw>
                          </a:effectLst>
                          <a:cs typeface="PT Bold Heading" panose="02010400000000000000" pitchFamily="2" charset="-78"/>
                        </a:rPr>
                        <a:t>المقدسي : وضع مؤلف عن رحلات تصف الهند والصين.</a:t>
                      </a:r>
                      <a:endParaRPr lang="en-US" sz="2000" b="1" dirty="0">
                        <a:solidFill>
                          <a:schemeClr val="tx1"/>
                        </a:solidFill>
                        <a:effectLst>
                          <a:outerShdw blurRad="38100" dist="38100" dir="2700000" algn="tl">
                            <a:srgbClr val="000000">
                              <a:alpha val="43137"/>
                            </a:srgbClr>
                          </a:outerShdw>
                        </a:effectLst>
                        <a:latin typeface="Calibri"/>
                        <a:ea typeface="Calibri"/>
                        <a:cs typeface="PT Bold Heading" panose="02010400000000000000" pitchFamily="2" charset="-78"/>
                      </a:endParaRPr>
                    </a:p>
                  </a:txBody>
                  <a:tcPr marL="65686" marR="65686" marT="0" marB="0"/>
                </a:tc>
                <a:extLst>
                  <a:ext uri="{0D108BD9-81ED-4DB2-BD59-A6C34878D82A}">
                    <a16:rowId xmlns:a16="http://schemas.microsoft.com/office/drawing/2014/main" val="10002"/>
                  </a:ext>
                </a:extLst>
              </a:tr>
              <a:tr h="1076326">
                <a:tc>
                  <a:txBody>
                    <a:bodyPr/>
                    <a:lstStyle/>
                    <a:p>
                      <a:pPr marL="342900" lvl="0" indent="-342900" algn="r" rtl="1">
                        <a:lnSpc>
                          <a:spcPct val="200000"/>
                        </a:lnSpc>
                        <a:spcAft>
                          <a:spcPts val="0"/>
                        </a:spcAft>
                        <a:buFont typeface="Arabic Typesetting"/>
                        <a:buChar char="-"/>
                      </a:pPr>
                      <a:r>
                        <a:rPr lang="ar-SA" sz="2000" b="1" dirty="0">
                          <a:solidFill>
                            <a:schemeClr val="tx1"/>
                          </a:solidFill>
                          <a:effectLst>
                            <a:outerShdw blurRad="38100" dist="38100" dir="2700000" algn="tl">
                              <a:srgbClr val="000000">
                                <a:alpha val="43137"/>
                              </a:srgbClr>
                            </a:outerShdw>
                          </a:effectLst>
                          <a:cs typeface="PT Bold Heading" panose="02010400000000000000" pitchFamily="2" charset="-78"/>
                        </a:rPr>
                        <a:t>ابن العون الاشبيلي: وضع مؤلف عن الفلاحة ودراسة حياة النبات والأسمدة والأتربة وأنواع من الفاكهة </a:t>
                      </a:r>
                      <a:endParaRPr lang="en-US" sz="2000" b="1" dirty="0">
                        <a:solidFill>
                          <a:schemeClr val="tx1"/>
                        </a:solidFill>
                        <a:effectLst>
                          <a:outerShdw blurRad="38100" dist="38100" dir="2700000" algn="tl">
                            <a:srgbClr val="000000">
                              <a:alpha val="43137"/>
                            </a:srgbClr>
                          </a:outerShdw>
                        </a:effectLst>
                        <a:latin typeface="Calibri"/>
                        <a:ea typeface="Calibri"/>
                        <a:cs typeface="PT Bold Heading" panose="02010400000000000000" pitchFamily="2" charset="-78"/>
                      </a:endParaRPr>
                    </a:p>
                  </a:txBody>
                  <a:tcPr marL="65686" marR="65686" marT="0" marB="0"/>
                </a:tc>
                <a:extLst>
                  <a:ext uri="{0D108BD9-81ED-4DB2-BD59-A6C34878D82A}">
                    <a16:rowId xmlns:a16="http://schemas.microsoft.com/office/drawing/2014/main" val="10003"/>
                  </a:ext>
                </a:extLst>
              </a:tr>
              <a:tr h="502285">
                <a:tc>
                  <a:txBody>
                    <a:bodyPr/>
                    <a:lstStyle/>
                    <a:p>
                      <a:pPr marL="342900" lvl="0" indent="-342900" algn="r" rtl="1">
                        <a:lnSpc>
                          <a:spcPct val="200000"/>
                        </a:lnSpc>
                        <a:spcAft>
                          <a:spcPts val="0"/>
                        </a:spcAft>
                        <a:buFont typeface="Arabic Typesetting"/>
                        <a:buChar char="-"/>
                      </a:pPr>
                      <a:r>
                        <a:rPr lang="ar-SA" sz="2000" b="1" dirty="0">
                          <a:solidFill>
                            <a:schemeClr val="tx1"/>
                          </a:solidFill>
                          <a:effectLst>
                            <a:outerShdw blurRad="38100" dist="38100" dir="2700000" algn="tl">
                              <a:srgbClr val="000000">
                                <a:alpha val="43137"/>
                              </a:srgbClr>
                            </a:outerShdw>
                          </a:effectLst>
                          <a:cs typeface="PT Bold Heading" panose="02010400000000000000" pitchFamily="2" charset="-78"/>
                        </a:rPr>
                        <a:t>ياقوت الحموي: تأليف كتاب : معجم البلدان.</a:t>
                      </a:r>
                      <a:endParaRPr lang="en-US" sz="2000" b="1" dirty="0">
                        <a:solidFill>
                          <a:schemeClr val="tx1"/>
                        </a:solidFill>
                        <a:effectLst>
                          <a:outerShdw blurRad="38100" dist="38100" dir="2700000" algn="tl">
                            <a:srgbClr val="000000">
                              <a:alpha val="43137"/>
                            </a:srgbClr>
                          </a:outerShdw>
                        </a:effectLst>
                        <a:latin typeface="Calibri"/>
                        <a:ea typeface="Calibri"/>
                        <a:cs typeface="PT Bold Heading" panose="02010400000000000000" pitchFamily="2" charset="-78"/>
                      </a:endParaRPr>
                    </a:p>
                  </a:txBody>
                  <a:tcPr marL="65686" marR="65686" marT="0" marB="0"/>
                </a:tc>
                <a:extLst>
                  <a:ext uri="{0D108BD9-81ED-4DB2-BD59-A6C34878D82A}">
                    <a16:rowId xmlns:a16="http://schemas.microsoft.com/office/drawing/2014/main" val="10004"/>
                  </a:ext>
                </a:extLst>
              </a:tr>
              <a:tr h="502285">
                <a:tc>
                  <a:txBody>
                    <a:bodyPr/>
                    <a:lstStyle/>
                    <a:p>
                      <a:pPr marL="342900" lvl="0" indent="-342900" algn="r" rtl="1">
                        <a:lnSpc>
                          <a:spcPct val="200000"/>
                        </a:lnSpc>
                        <a:spcAft>
                          <a:spcPts val="0"/>
                        </a:spcAft>
                        <a:buFont typeface="Arabic Typesetting"/>
                        <a:buChar char="-"/>
                      </a:pPr>
                      <a:r>
                        <a:rPr lang="ar-SA" sz="2000" b="1" dirty="0">
                          <a:solidFill>
                            <a:schemeClr val="tx1"/>
                          </a:solidFill>
                          <a:effectLst>
                            <a:outerShdw blurRad="38100" dist="38100" dir="2700000" algn="tl">
                              <a:srgbClr val="000000">
                                <a:alpha val="43137"/>
                              </a:srgbClr>
                            </a:outerShdw>
                          </a:effectLst>
                          <a:cs typeface="PT Bold Heading" panose="02010400000000000000" pitchFamily="2" charset="-78"/>
                        </a:rPr>
                        <a:t>البكري : تأليف كتاب : معجم ما استعجم</a:t>
                      </a:r>
                      <a:endParaRPr lang="en-US" sz="2000" b="1" dirty="0">
                        <a:solidFill>
                          <a:schemeClr val="tx1"/>
                        </a:solidFill>
                        <a:effectLst>
                          <a:outerShdw blurRad="38100" dist="38100" dir="2700000" algn="tl">
                            <a:srgbClr val="000000">
                              <a:alpha val="43137"/>
                            </a:srgbClr>
                          </a:outerShdw>
                        </a:effectLst>
                        <a:latin typeface="Calibri"/>
                        <a:ea typeface="Calibri"/>
                        <a:cs typeface="PT Bold Heading" panose="02010400000000000000" pitchFamily="2" charset="-78"/>
                      </a:endParaRPr>
                    </a:p>
                  </a:txBody>
                  <a:tcPr marL="65686" marR="65686" marT="0" marB="0"/>
                </a:tc>
                <a:extLst>
                  <a:ext uri="{0D108BD9-81ED-4DB2-BD59-A6C34878D82A}">
                    <a16:rowId xmlns:a16="http://schemas.microsoft.com/office/drawing/2014/main" val="10005"/>
                  </a:ext>
                </a:extLst>
              </a:tr>
              <a:tr h="1650366">
                <a:tc>
                  <a:txBody>
                    <a:bodyPr/>
                    <a:lstStyle/>
                    <a:p>
                      <a:pPr marL="342900" lvl="0" indent="-342900" algn="r" rtl="1">
                        <a:lnSpc>
                          <a:spcPct val="200000"/>
                        </a:lnSpc>
                        <a:spcAft>
                          <a:spcPts val="0"/>
                        </a:spcAft>
                        <a:buFont typeface="Arabic Typesetting"/>
                        <a:buChar char="-"/>
                      </a:pPr>
                      <a:r>
                        <a:rPr lang="ar-SA" sz="2000" b="1" dirty="0">
                          <a:solidFill>
                            <a:schemeClr val="tx1"/>
                          </a:solidFill>
                          <a:effectLst>
                            <a:outerShdw blurRad="38100" dist="38100" dir="2700000" algn="tl">
                              <a:srgbClr val="000000">
                                <a:alpha val="43137"/>
                              </a:srgbClr>
                            </a:outerShdw>
                          </a:effectLst>
                          <a:cs typeface="PT Bold Heading" panose="02010400000000000000" pitchFamily="2" charset="-78"/>
                        </a:rPr>
                        <a:t> أحمد بن ماجد: تأليف كتاب الفوائد في أصول علم البحر والقواعد.</a:t>
                      </a:r>
                      <a:endParaRPr lang="ar-JO" sz="2000" b="1" dirty="0">
                        <a:solidFill>
                          <a:schemeClr val="tx1"/>
                        </a:solidFill>
                        <a:effectLst>
                          <a:outerShdw blurRad="38100" dist="38100" dir="2700000" algn="tl">
                            <a:srgbClr val="000000">
                              <a:alpha val="43137"/>
                            </a:srgbClr>
                          </a:outerShdw>
                        </a:effectLst>
                        <a:cs typeface="PT Bold Heading" panose="02010400000000000000" pitchFamily="2" charset="-78"/>
                      </a:endParaRPr>
                    </a:p>
                    <a:p>
                      <a:pPr marL="342900" lvl="0" indent="-342900" algn="r" rtl="1">
                        <a:lnSpc>
                          <a:spcPct val="200000"/>
                        </a:lnSpc>
                        <a:spcAft>
                          <a:spcPts val="0"/>
                        </a:spcAft>
                        <a:buFont typeface="Arabic Typesetting"/>
                        <a:buChar char="-"/>
                      </a:pPr>
                      <a:endParaRPr lang="ar-JO" sz="2000" b="1" dirty="0">
                        <a:solidFill>
                          <a:schemeClr val="tx1"/>
                        </a:solidFill>
                        <a:effectLst>
                          <a:outerShdw blurRad="38100" dist="38100" dir="2700000" algn="tl">
                            <a:srgbClr val="000000">
                              <a:alpha val="43137"/>
                            </a:srgbClr>
                          </a:outerShdw>
                        </a:effectLst>
                        <a:latin typeface="Calibri"/>
                        <a:ea typeface="Calibri"/>
                        <a:cs typeface="PT Bold Heading" panose="02010400000000000000" pitchFamily="2" charset="-78"/>
                      </a:endParaRPr>
                    </a:p>
                    <a:p>
                      <a:pPr marL="0" lvl="0" indent="0" algn="r" rtl="1">
                        <a:lnSpc>
                          <a:spcPct val="200000"/>
                        </a:lnSpc>
                        <a:spcAft>
                          <a:spcPts val="0"/>
                        </a:spcAft>
                        <a:buFont typeface="Arabic Typesetting"/>
                        <a:buNone/>
                      </a:pPr>
                      <a:endParaRPr lang="ar-JO" sz="2000" b="1" dirty="0">
                        <a:solidFill>
                          <a:schemeClr val="tx1"/>
                        </a:solidFill>
                        <a:effectLst>
                          <a:outerShdw blurRad="38100" dist="38100" dir="2700000" algn="tl">
                            <a:srgbClr val="000000">
                              <a:alpha val="43137"/>
                            </a:srgbClr>
                          </a:outerShdw>
                        </a:effectLst>
                        <a:latin typeface="Calibri"/>
                        <a:ea typeface="Calibri"/>
                        <a:cs typeface="PT Bold Heading" panose="02010400000000000000" pitchFamily="2" charset="-78"/>
                      </a:endParaRPr>
                    </a:p>
                  </a:txBody>
                  <a:tcPr marL="65686" marR="65686" marT="0" marB="0"/>
                </a:tc>
                <a:extLst>
                  <a:ext uri="{0D108BD9-81ED-4DB2-BD59-A6C34878D82A}">
                    <a16:rowId xmlns:a16="http://schemas.microsoft.com/office/drawing/2014/main" val="10006"/>
                  </a:ext>
                </a:extLst>
              </a:tr>
            </a:tbl>
          </a:graphicData>
        </a:graphic>
      </p:graphicFrame>
    </p:spTree>
  </p:cSld>
  <p:clrMapOvr>
    <a:masterClrMapping/>
  </p:clrMapOvr>
  <mc:AlternateContent xmlns:mc="http://schemas.openxmlformats.org/markup-compatibility/2006" xmlns:p14="http://schemas.microsoft.com/office/powerpoint/2010/main">
    <mc:Choice Requires="p14">
      <p:transition spd="slow" p14:dur="4000">
        <p14:vortex/>
      </p:transition>
    </mc:Choice>
    <mc:Fallback xmlns="">
      <p:transition spd="slow">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2811" name="Rectangle 1"/>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pPr eaLnBrk="0" hangingPunct="0"/>
            <a:endParaRPr lang="ar-EG"/>
          </a:p>
        </p:txBody>
      </p:sp>
      <p:pic>
        <p:nvPicPr>
          <p:cNvPr id="4" name="صورة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5314" y="0"/>
            <a:ext cx="9108686" cy="6824595"/>
          </a:xfrm>
          <a:prstGeom prst="rect">
            <a:avLst/>
          </a:prstGeom>
        </p:spPr>
      </p:pic>
      <p:graphicFrame>
        <p:nvGraphicFramePr>
          <p:cNvPr id="3" name="Table 2"/>
          <p:cNvGraphicFramePr>
            <a:graphicFrameLocks noGrp="1"/>
          </p:cNvGraphicFramePr>
          <p:nvPr>
            <p:extLst>
              <p:ext uri="{D42A27DB-BD31-4B8C-83A1-F6EECF244321}">
                <p14:modId xmlns:p14="http://schemas.microsoft.com/office/powerpoint/2010/main" val="249443601"/>
              </p:ext>
            </p:extLst>
          </p:nvPr>
        </p:nvGraphicFramePr>
        <p:xfrm>
          <a:off x="539552" y="3589155"/>
          <a:ext cx="8280920" cy="2955024"/>
        </p:xfrm>
        <a:graphic>
          <a:graphicData uri="http://schemas.openxmlformats.org/drawingml/2006/table">
            <a:tbl>
              <a:tblPr rtl="1">
                <a:tableStyleId>{125E5076-3810-47DD-B79F-674D7AD40C01}</a:tableStyleId>
              </a:tblPr>
              <a:tblGrid>
                <a:gridCol w="4328643">
                  <a:extLst>
                    <a:ext uri="{9D8B030D-6E8A-4147-A177-3AD203B41FA5}">
                      <a16:colId xmlns:a16="http://schemas.microsoft.com/office/drawing/2014/main" val="20000"/>
                    </a:ext>
                  </a:extLst>
                </a:gridCol>
                <a:gridCol w="3952277">
                  <a:extLst>
                    <a:ext uri="{9D8B030D-6E8A-4147-A177-3AD203B41FA5}">
                      <a16:colId xmlns:a16="http://schemas.microsoft.com/office/drawing/2014/main" val="20001"/>
                    </a:ext>
                  </a:extLst>
                </a:gridCol>
              </a:tblGrid>
              <a:tr h="322704">
                <a:tc gridSpan="2">
                  <a:txBody>
                    <a:bodyPr/>
                    <a:lstStyle/>
                    <a:p>
                      <a:pPr marL="457200" algn="ctr" rtl="1">
                        <a:lnSpc>
                          <a:spcPct val="115000"/>
                        </a:lnSpc>
                        <a:spcAft>
                          <a:spcPts val="0"/>
                        </a:spcAft>
                      </a:pPr>
                      <a:endParaRPr lang="en-US" sz="1600" b="1" dirty="0">
                        <a:solidFill>
                          <a:schemeClr val="tx1"/>
                        </a:solidFill>
                        <a:effectLst>
                          <a:outerShdw blurRad="38100" dist="38100" dir="2700000" algn="tl">
                            <a:srgbClr val="000000">
                              <a:alpha val="43137"/>
                            </a:srgbClr>
                          </a:outerShdw>
                        </a:effectLst>
                        <a:cs typeface="PT Bold Heading" panose="02010400000000000000" pitchFamily="2" charset="-78"/>
                      </a:endParaRPr>
                    </a:p>
                    <a:p>
                      <a:pPr marL="457200" algn="ctr" rtl="1">
                        <a:lnSpc>
                          <a:spcPct val="115000"/>
                        </a:lnSpc>
                        <a:spcAft>
                          <a:spcPts val="0"/>
                        </a:spcAft>
                      </a:pPr>
                      <a:r>
                        <a:rPr lang="ar-SA" sz="1600" b="1" dirty="0">
                          <a:solidFill>
                            <a:schemeClr val="tx1"/>
                          </a:solidFill>
                          <a:effectLst>
                            <a:outerShdw blurRad="38100" dist="38100" dir="2700000" algn="tl">
                              <a:srgbClr val="000000">
                                <a:alpha val="43137"/>
                              </a:srgbClr>
                            </a:outerShdw>
                          </a:effectLst>
                          <a:cs typeface="PT Bold Heading" panose="02010400000000000000" pitchFamily="2" charset="-78"/>
                        </a:rPr>
                        <a:t>الفنـــــــــــــــــــــون</a:t>
                      </a:r>
                      <a:endParaRPr lang="en-US" sz="1600" b="1" dirty="0">
                        <a:solidFill>
                          <a:schemeClr val="tx1"/>
                        </a:solidFill>
                        <a:effectLst>
                          <a:outerShdw blurRad="38100" dist="38100" dir="2700000" algn="tl">
                            <a:srgbClr val="000000">
                              <a:alpha val="43137"/>
                            </a:srgbClr>
                          </a:outerShdw>
                        </a:effectLst>
                        <a:latin typeface="Simplified Arabic" pitchFamily="18" charset="-78"/>
                        <a:ea typeface="Calibri"/>
                        <a:cs typeface="PT Bold Heading" panose="02010400000000000000" pitchFamily="2" charset="-78"/>
                      </a:endParaRPr>
                    </a:p>
                  </a:txBody>
                  <a:tcPr marL="67546" marR="67546" marT="0" marB="0"/>
                </a:tc>
                <a:tc hMerge="1">
                  <a:txBody>
                    <a:bodyPr/>
                    <a:lstStyle/>
                    <a:p>
                      <a:pPr rtl="1"/>
                      <a:endParaRPr lang="ar-EG"/>
                    </a:p>
                  </a:txBody>
                  <a:tcPr/>
                </a:tc>
                <a:extLst>
                  <a:ext uri="{0D108BD9-81ED-4DB2-BD59-A6C34878D82A}">
                    <a16:rowId xmlns:a16="http://schemas.microsoft.com/office/drawing/2014/main" val="10000"/>
                  </a:ext>
                </a:extLst>
              </a:tr>
              <a:tr h="322704">
                <a:tc>
                  <a:txBody>
                    <a:bodyPr/>
                    <a:lstStyle/>
                    <a:p>
                      <a:pPr algn="just" rtl="1">
                        <a:lnSpc>
                          <a:spcPct val="115000"/>
                        </a:lnSpc>
                        <a:spcAft>
                          <a:spcPts val="0"/>
                        </a:spcAft>
                      </a:pPr>
                      <a:r>
                        <a:rPr lang="ar-SA" sz="1600" b="1" dirty="0">
                          <a:solidFill>
                            <a:schemeClr val="tx1"/>
                          </a:solidFill>
                          <a:effectLst>
                            <a:outerShdw blurRad="38100" dist="38100" dir="2700000" algn="tl">
                              <a:srgbClr val="000000">
                                <a:alpha val="43137"/>
                              </a:srgbClr>
                            </a:outerShdw>
                          </a:effectLst>
                          <a:cs typeface="PT Bold Heading" panose="02010400000000000000" pitchFamily="2" charset="-78"/>
                        </a:rPr>
                        <a:t>الفن المعماري : يظهر الفن الاسلامي في اسبانيا.</a:t>
                      </a:r>
                      <a:endParaRPr lang="en-US" sz="1600" b="1" dirty="0">
                        <a:solidFill>
                          <a:schemeClr val="tx1"/>
                        </a:solidFill>
                        <a:effectLst>
                          <a:outerShdw blurRad="38100" dist="38100" dir="2700000" algn="tl">
                            <a:srgbClr val="000000">
                              <a:alpha val="43137"/>
                            </a:srgbClr>
                          </a:outerShdw>
                        </a:effectLst>
                        <a:latin typeface="Simplified Arabic" pitchFamily="18" charset="-78"/>
                        <a:ea typeface="Calibri"/>
                        <a:cs typeface="PT Bold Heading" panose="02010400000000000000" pitchFamily="2" charset="-78"/>
                      </a:endParaRPr>
                    </a:p>
                  </a:txBody>
                  <a:tcPr marL="67546" marR="67546" marT="0" marB="0"/>
                </a:tc>
                <a:tc>
                  <a:txBody>
                    <a:bodyPr/>
                    <a:lstStyle/>
                    <a:p>
                      <a:pPr marL="342900" lvl="0" indent="-342900" algn="just" rtl="1">
                        <a:lnSpc>
                          <a:spcPct val="115000"/>
                        </a:lnSpc>
                        <a:spcAft>
                          <a:spcPts val="0"/>
                        </a:spcAft>
                        <a:buFont typeface="Arabic Typesetting"/>
                        <a:buChar char="-"/>
                      </a:pPr>
                      <a:r>
                        <a:rPr lang="ar-SA" sz="1600" b="1" dirty="0">
                          <a:solidFill>
                            <a:schemeClr val="tx1"/>
                          </a:solidFill>
                          <a:effectLst>
                            <a:outerShdw blurRad="38100" dist="38100" dir="2700000" algn="tl">
                              <a:srgbClr val="000000">
                                <a:alpha val="43137"/>
                              </a:srgbClr>
                            </a:outerShdw>
                          </a:effectLst>
                          <a:cs typeface="PT Bold Heading" panose="02010400000000000000" pitchFamily="2" charset="-78"/>
                        </a:rPr>
                        <a:t>فنون الحرب :</a:t>
                      </a:r>
                      <a:endParaRPr lang="en-US" sz="1600" b="1" dirty="0">
                        <a:solidFill>
                          <a:schemeClr val="tx1"/>
                        </a:solidFill>
                        <a:effectLst>
                          <a:outerShdw blurRad="38100" dist="38100" dir="2700000" algn="tl">
                            <a:srgbClr val="000000">
                              <a:alpha val="43137"/>
                            </a:srgbClr>
                          </a:outerShdw>
                        </a:effectLst>
                        <a:latin typeface="Simplified Arabic" pitchFamily="18" charset="-78"/>
                        <a:ea typeface="Calibri"/>
                        <a:cs typeface="PT Bold Heading" panose="02010400000000000000" pitchFamily="2" charset="-78"/>
                      </a:endParaRPr>
                    </a:p>
                  </a:txBody>
                  <a:tcPr marL="67546" marR="67546" marT="0" marB="0"/>
                </a:tc>
                <a:extLst>
                  <a:ext uri="{0D108BD9-81ED-4DB2-BD59-A6C34878D82A}">
                    <a16:rowId xmlns:a16="http://schemas.microsoft.com/office/drawing/2014/main" val="10001"/>
                  </a:ext>
                </a:extLst>
              </a:tr>
              <a:tr h="645408">
                <a:tc>
                  <a:txBody>
                    <a:bodyPr/>
                    <a:lstStyle/>
                    <a:p>
                      <a:pPr marL="342900" lvl="0" indent="-342900" algn="r" rtl="1">
                        <a:lnSpc>
                          <a:spcPct val="115000"/>
                        </a:lnSpc>
                        <a:spcAft>
                          <a:spcPts val="0"/>
                        </a:spcAft>
                        <a:buFont typeface="Arabic Typesetting"/>
                        <a:buChar char="-"/>
                      </a:pPr>
                      <a:r>
                        <a:rPr lang="ar-SA" sz="1600" b="1" dirty="0">
                          <a:solidFill>
                            <a:schemeClr val="tx1"/>
                          </a:solidFill>
                          <a:effectLst>
                            <a:outerShdw blurRad="38100" dist="38100" dir="2700000" algn="tl">
                              <a:srgbClr val="000000">
                                <a:alpha val="43137"/>
                              </a:srgbClr>
                            </a:outerShdw>
                          </a:effectLst>
                          <a:cs typeface="PT Bold Heading" panose="02010400000000000000" pitchFamily="2" charset="-78"/>
                        </a:rPr>
                        <a:t>يظهر الفن في الأواني المزركشة الدمشقية والتحف وأغلفة الكتب. والسجاد</a:t>
                      </a:r>
                      <a:endParaRPr lang="en-US" sz="1600" b="1" dirty="0">
                        <a:solidFill>
                          <a:schemeClr val="tx1"/>
                        </a:solidFill>
                        <a:effectLst>
                          <a:outerShdw blurRad="38100" dist="38100" dir="2700000" algn="tl">
                            <a:srgbClr val="000000">
                              <a:alpha val="43137"/>
                            </a:srgbClr>
                          </a:outerShdw>
                        </a:effectLst>
                        <a:latin typeface="Simplified Arabic" pitchFamily="18" charset="-78"/>
                        <a:ea typeface="Calibri"/>
                        <a:cs typeface="PT Bold Heading" panose="02010400000000000000" pitchFamily="2" charset="-78"/>
                      </a:endParaRPr>
                    </a:p>
                  </a:txBody>
                  <a:tcPr marL="67546" marR="67546" marT="0" marB="0"/>
                </a:tc>
                <a:tc>
                  <a:txBody>
                    <a:bodyPr/>
                    <a:lstStyle/>
                    <a:p>
                      <a:pPr algn="just" rtl="1">
                        <a:lnSpc>
                          <a:spcPct val="115000"/>
                        </a:lnSpc>
                        <a:spcAft>
                          <a:spcPts val="0"/>
                        </a:spcAft>
                      </a:pPr>
                      <a:r>
                        <a:rPr lang="ar-SA" sz="1600" b="1" dirty="0">
                          <a:solidFill>
                            <a:schemeClr val="tx1"/>
                          </a:solidFill>
                          <a:effectLst>
                            <a:outerShdw blurRad="38100" dist="38100" dir="2700000" algn="tl">
                              <a:srgbClr val="000000">
                                <a:alpha val="43137"/>
                              </a:srgbClr>
                            </a:outerShdw>
                          </a:effectLst>
                          <a:cs typeface="PT Bold Heading" panose="02010400000000000000" pitchFamily="2" charset="-78"/>
                        </a:rPr>
                        <a:t>  العمارة والحصون والخنادق وثياب الفارس.</a:t>
                      </a:r>
                      <a:endParaRPr lang="en-US" sz="1600" b="1" dirty="0">
                        <a:solidFill>
                          <a:schemeClr val="tx1"/>
                        </a:solidFill>
                        <a:effectLst>
                          <a:outerShdw blurRad="38100" dist="38100" dir="2700000" algn="tl">
                            <a:srgbClr val="000000">
                              <a:alpha val="43137"/>
                            </a:srgbClr>
                          </a:outerShdw>
                        </a:effectLst>
                        <a:latin typeface="Simplified Arabic" pitchFamily="18" charset="-78"/>
                        <a:ea typeface="Calibri"/>
                        <a:cs typeface="PT Bold Heading" panose="02010400000000000000" pitchFamily="2" charset="-78"/>
                      </a:endParaRPr>
                    </a:p>
                  </a:txBody>
                  <a:tcPr marL="67546" marR="67546" marT="0" marB="0"/>
                </a:tc>
                <a:extLst>
                  <a:ext uri="{0D108BD9-81ED-4DB2-BD59-A6C34878D82A}">
                    <a16:rowId xmlns:a16="http://schemas.microsoft.com/office/drawing/2014/main" val="10002"/>
                  </a:ext>
                </a:extLst>
              </a:tr>
              <a:tr h="322704">
                <a:tc>
                  <a:txBody>
                    <a:bodyPr/>
                    <a:lstStyle/>
                    <a:p>
                      <a:pPr marL="342900" lvl="0" indent="-342900" algn="just" rtl="1">
                        <a:lnSpc>
                          <a:spcPct val="115000"/>
                        </a:lnSpc>
                        <a:spcAft>
                          <a:spcPts val="0"/>
                        </a:spcAft>
                        <a:buFont typeface="Arabic Typesetting"/>
                        <a:buChar char="-"/>
                      </a:pPr>
                      <a:r>
                        <a:rPr lang="ar-SA" sz="1600" b="1" dirty="0">
                          <a:solidFill>
                            <a:schemeClr val="tx1"/>
                          </a:solidFill>
                          <a:effectLst>
                            <a:outerShdw blurRad="38100" dist="38100" dir="2700000" algn="tl">
                              <a:srgbClr val="000000">
                                <a:alpha val="43137"/>
                              </a:srgbClr>
                            </a:outerShdw>
                          </a:effectLst>
                          <a:cs typeface="PT Bold Heading" panose="02010400000000000000" pitchFamily="2" charset="-78"/>
                        </a:rPr>
                        <a:t>لعبة البولو : وهي الاصل في لعبة كرة القدم.</a:t>
                      </a:r>
                      <a:endParaRPr lang="en-US" sz="1600" b="1" dirty="0">
                        <a:solidFill>
                          <a:schemeClr val="tx1"/>
                        </a:solidFill>
                        <a:effectLst>
                          <a:outerShdw blurRad="38100" dist="38100" dir="2700000" algn="tl">
                            <a:srgbClr val="000000">
                              <a:alpha val="43137"/>
                            </a:srgbClr>
                          </a:outerShdw>
                        </a:effectLst>
                        <a:latin typeface="Simplified Arabic" pitchFamily="18" charset="-78"/>
                        <a:ea typeface="Calibri"/>
                        <a:cs typeface="PT Bold Heading" panose="02010400000000000000" pitchFamily="2" charset="-78"/>
                      </a:endParaRPr>
                    </a:p>
                  </a:txBody>
                  <a:tcPr marL="67546" marR="67546" marT="0" marB="0"/>
                </a:tc>
                <a:tc>
                  <a:txBody>
                    <a:bodyPr/>
                    <a:lstStyle/>
                    <a:p>
                      <a:pPr algn="just" rtl="1">
                        <a:lnSpc>
                          <a:spcPct val="115000"/>
                        </a:lnSpc>
                        <a:spcAft>
                          <a:spcPts val="0"/>
                        </a:spcAft>
                      </a:pPr>
                      <a:r>
                        <a:rPr lang="ar-SA" sz="1600" b="1" dirty="0">
                          <a:solidFill>
                            <a:schemeClr val="tx1"/>
                          </a:solidFill>
                          <a:effectLst>
                            <a:outerShdw blurRad="38100" dist="38100" dir="2700000" algn="tl">
                              <a:srgbClr val="000000">
                                <a:alpha val="43137"/>
                              </a:srgbClr>
                            </a:outerShdw>
                          </a:effectLst>
                          <a:cs typeface="PT Bold Heading" panose="02010400000000000000" pitchFamily="2" charset="-78"/>
                        </a:rPr>
                        <a:t> استخدام الكوفية لوقاية الرأس.</a:t>
                      </a:r>
                      <a:endParaRPr lang="en-US" sz="1600" b="1" dirty="0">
                        <a:solidFill>
                          <a:schemeClr val="tx1"/>
                        </a:solidFill>
                        <a:effectLst>
                          <a:outerShdw blurRad="38100" dist="38100" dir="2700000" algn="tl">
                            <a:srgbClr val="000000">
                              <a:alpha val="43137"/>
                            </a:srgbClr>
                          </a:outerShdw>
                        </a:effectLst>
                        <a:latin typeface="Simplified Arabic" pitchFamily="18" charset="-78"/>
                        <a:ea typeface="Calibri"/>
                        <a:cs typeface="PT Bold Heading" panose="02010400000000000000" pitchFamily="2" charset="-78"/>
                      </a:endParaRPr>
                    </a:p>
                  </a:txBody>
                  <a:tcPr marL="67546" marR="67546" marT="0" marB="0"/>
                </a:tc>
                <a:extLst>
                  <a:ext uri="{0D108BD9-81ED-4DB2-BD59-A6C34878D82A}">
                    <a16:rowId xmlns:a16="http://schemas.microsoft.com/office/drawing/2014/main" val="10003"/>
                  </a:ext>
                </a:extLst>
              </a:tr>
              <a:tr h="968113">
                <a:tc>
                  <a:txBody>
                    <a:bodyPr/>
                    <a:lstStyle/>
                    <a:p>
                      <a:pPr marL="342900" lvl="0" indent="-342900" algn="just" rtl="1">
                        <a:lnSpc>
                          <a:spcPct val="115000"/>
                        </a:lnSpc>
                        <a:spcAft>
                          <a:spcPts val="0"/>
                        </a:spcAft>
                        <a:buFont typeface="Arabic Typesetting"/>
                        <a:buChar char="-"/>
                      </a:pPr>
                      <a:r>
                        <a:rPr lang="ar-SA" sz="1600" b="1" dirty="0">
                          <a:solidFill>
                            <a:schemeClr val="tx1"/>
                          </a:solidFill>
                          <a:effectLst>
                            <a:outerShdw blurRad="38100" dist="38100" dir="2700000" algn="tl">
                              <a:srgbClr val="000000">
                                <a:alpha val="43137"/>
                              </a:srgbClr>
                            </a:outerShdw>
                          </a:effectLst>
                          <a:cs typeface="PT Bold Heading" panose="02010400000000000000" pitchFamily="2" charset="-78"/>
                        </a:rPr>
                        <a:t>الألعاب مثل الشطرنج وهي لعبة أصلها من الهند وانتقلت الى فارس وقد نقلها المسلمون إلى اوروبا.</a:t>
                      </a:r>
                    </a:p>
                    <a:p>
                      <a:pPr marL="342900" lvl="0" indent="-342900" algn="just" rtl="1">
                        <a:lnSpc>
                          <a:spcPct val="115000"/>
                        </a:lnSpc>
                        <a:spcAft>
                          <a:spcPts val="0"/>
                        </a:spcAft>
                        <a:buFont typeface="Arabic Typesetting"/>
                        <a:buNone/>
                      </a:pPr>
                      <a:r>
                        <a:rPr lang="ar-SA" sz="1600" b="1" dirty="0">
                          <a:solidFill>
                            <a:schemeClr val="tx1"/>
                          </a:solidFill>
                          <a:effectLst>
                            <a:outerShdw blurRad="38100" dist="38100" dir="2700000" algn="tl">
                              <a:srgbClr val="000000">
                                <a:alpha val="43137"/>
                              </a:srgbClr>
                            </a:outerShdw>
                          </a:effectLst>
                          <a:cs typeface="PT Bold Heading" panose="02010400000000000000" pitchFamily="2" charset="-78"/>
                        </a:rPr>
                        <a:t>,      الخط العربي والزخرفة      الرايات والبيارق  - والسجاجيد على الجدران</a:t>
                      </a:r>
                      <a:endParaRPr lang="en-US" sz="1600" b="1" dirty="0">
                        <a:solidFill>
                          <a:schemeClr val="tx1"/>
                        </a:solidFill>
                        <a:effectLst>
                          <a:outerShdw blurRad="38100" dist="38100" dir="2700000" algn="tl">
                            <a:srgbClr val="000000">
                              <a:alpha val="43137"/>
                            </a:srgbClr>
                          </a:outerShdw>
                        </a:effectLst>
                        <a:latin typeface="Simplified Arabic" pitchFamily="18" charset="-78"/>
                        <a:ea typeface="Calibri"/>
                        <a:cs typeface="PT Bold Heading" panose="02010400000000000000" pitchFamily="2" charset="-78"/>
                      </a:endParaRPr>
                    </a:p>
                  </a:txBody>
                  <a:tcPr marL="67546" marR="67546" marT="0" marB="0"/>
                </a:tc>
                <a:tc>
                  <a:txBody>
                    <a:bodyPr/>
                    <a:lstStyle/>
                    <a:p>
                      <a:pPr algn="just" rtl="1">
                        <a:lnSpc>
                          <a:spcPct val="115000"/>
                        </a:lnSpc>
                        <a:spcAft>
                          <a:spcPts val="0"/>
                        </a:spcAft>
                      </a:pPr>
                      <a:r>
                        <a:rPr lang="ar-SA" sz="1600" b="1" dirty="0">
                          <a:solidFill>
                            <a:schemeClr val="tx1"/>
                          </a:solidFill>
                          <a:effectLst>
                            <a:outerShdw blurRad="38100" dist="38100" dir="2700000" algn="tl">
                              <a:srgbClr val="000000">
                                <a:alpha val="43137"/>
                              </a:srgbClr>
                            </a:outerShdw>
                          </a:effectLst>
                          <a:cs typeface="PT Bold Heading" panose="02010400000000000000" pitchFamily="2" charset="-78"/>
                        </a:rPr>
                        <a:t>  فنون (الكر والفر). </a:t>
                      </a:r>
                      <a:endParaRPr lang="en-US" sz="1600" b="1" dirty="0">
                        <a:solidFill>
                          <a:schemeClr val="tx1"/>
                        </a:solidFill>
                        <a:effectLst>
                          <a:outerShdw blurRad="38100" dist="38100" dir="2700000" algn="tl">
                            <a:srgbClr val="000000">
                              <a:alpha val="43137"/>
                            </a:srgbClr>
                          </a:outerShdw>
                        </a:effectLst>
                        <a:latin typeface="Simplified Arabic" pitchFamily="18" charset="-78"/>
                        <a:ea typeface="Calibri"/>
                        <a:cs typeface="PT Bold Heading" panose="02010400000000000000" pitchFamily="2" charset="-78"/>
                      </a:endParaRPr>
                    </a:p>
                  </a:txBody>
                  <a:tcPr marL="67546" marR="67546" marT="0" marB="0"/>
                </a:tc>
                <a:extLst>
                  <a:ext uri="{0D108BD9-81ED-4DB2-BD59-A6C34878D82A}">
                    <a16:rowId xmlns:a16="http://schemas.microsoft.com/office/drawing/2014/main" val="10004"/>
                  </a:ext>
                </a:extLst>
              </a:tr>
            </a:tbl>
          </a:graphicData>
        </a:graphic>
      </p:graphicFrame>
      <p:graphicFrame>
        <p:nvGraphicFramePr>
          <p:cNvPr id="2" name="Table 1"/>
          <p:cNvGraphicFramePr>
            <a:graphicFrameLocks noGrp="1"/>
          </p:cNvGraphicFramePr>
          <p:nvPr>
            <p:extLst>
              <p:ext uri="{D42A27DB-BD31-4B8C-83A1-F6EECF244321}">
                <p14:modId xmlns:p14="http://schemas.microsoft.com/office/powerpoint/2010/main" val="2623323829"/>
              </p:ext>
            </p:extLst>
          </p:nvPr>
        </p:nvGraphicFramePr>
        <p:xfrm>
          <a:off x="539552" y="228600"/>
          <a:ext cx="8256240" cy="3416424"/>
        </p:xfrm>
        <a:graphic>
          <a:graphicData uri="http://schemas.openxmlformats.org/drawingml/2006/table">
            <a:tbl>
              <a:tblPr rtl="1">
                <a:tableStyleId>{125E5076-3810-47DD-B79F-674D7AD40C01}</a:tableStyleId>
              </a:tblPr>
              <a:tblGrid>
                <a:gridCol w="8256240">
                  <a:extLst>
                    <a:ext uri="{9D8B030D-6E8A-4147-A177-3AD203B41FA5}">
                      <a16:colId xmlns:a16="http://schemas.microsoft.com/office/drawing/2014/main" val="20000"/>
                    </a:ext>
                  </a:extLst>
                </a:gridCol>
              </a:tblGrid>
              <a:tr h="369828">
                <a:tc>
                  <a:txBody>
                    <a:bodyPr/>
                    <a:lstStyle/>
                    <a:p>
                      <a:pPr marL="342900" lvl="0" indent="-342900" algn="ctr" rtl="1">
                        <a:lnSpc>
                          <a:spcPct val="115000"/>
                        </a:lnSpc>
                        <a:spcAft>
                          <a:spcPts val="0"/>
                        </a:spcAft>
                        <a:buFont typeface="+mj-lt"/>
                        <a:buAutoNum type="arabicPeriod" startAt="2"/>
                      </a:pPr>
                      <a:r>
                        <a:rPr lang="ar-SA" sz="1800" b="1" dirty="0">
                          <a:solidFill>
                            <a:schemeClr val="tx1"/>
                          </a:solidFill>
                          <a:effectLst>
                            <a:outerShdw blurRad="38100" dist="38100" dir="2700000" algn="tl">
                              <a:srgbClr val="000000">
                                <a:alpha val="43137"/>
                              </a:srgbClr>
                            </a:outerShdw>
                          </a:effectLst>
                          <a:cs typeface="PT Bold Heading" panose="02010400000000000000" pitchFamily="2" charset="-78"/>
                        </a:rPr>
                        <a:t>في الصناعة:</a:t>
                      </a:r>
                      <a:endParaRPr lang="en-US" sz="1800" b="1" dirty="0">
                        <a:solidFill>
                          <a:schemeClr val="tx1"/>
                        </a:solidFill>
                        <a:effectLst>
                          <a:outerShdw blurRad="38100" dist="38100" dir="2700000" algn="tl">
                            <a:srgbClr val="000000">
                              <a:alpha val="43137"/>
                            </a:srgbClr>
                          </a:outerShdw>
                        </a:effectLst>
                        <a:latin typeface="Calibri"/>
                        <a:ea typeface="Calibri"/>
                        <a:cs typeface="PT Bold Heading" panose="02010400000000000000" pitchFamily="2" charset="-78"/>
                      </a:endParaRPr>
                    </a:p>
                  </a:txBody>
                  <a:tcPr marL="65686" marR="65686" marT="0" marB="0"/>
                </a:tc>
                <a:extLst>
                  <a:ext uri="{0D108BD9-81ED-4DB2-BD59-A6C34878D82A}">
                    <a16:rowId xmlns:a16="http://schemas.microsoft.com/office/drawing/2014/main" val="10000"/>
                  </a:ext>
                </a:extLst>
              </a:tr>
              <a:tr h="369828">
                <a:tc>
                  <a:txBody>
                    <a:bodyPr/>
                    <a:lstStyle/>
                    <a:p>
                      <a:pPr marL="342900" lvl="0" indent="-342900" algn="just" rtl="1">
                        <a:lnSpc>
                          <a:spcPct val="115000"/>
                        </a:lnSpc>
                        <a:spcAft>
                          <a:spcPts val="0"/>
                        </a:spcAft>
                        <a:buFont typeface="Arabic Typesetting"/>
                        <a:buChar char="-"/>
                      </a:pPr>
                      <a:r>
                        <a:rPr lang="ar-SA" sz="1800" b="1" dirty="0">
                          <a:solidFill>
                            <a:schemeClr val="tx1"/>
                          </a:solidFill>
                          <a:effectLst>
                            <a:outerShdw blurRad="38100" dist="38100" dir="2700000" algn="tl">
                              <a:srgbClr val="000000">
                                <a:alpha val="43137"/>
                              </a:srgbClr>
                            </a:outerShdw>
                          </a:effectLst>
                          <a:cs typeface="PT Bold Heading" panose="02010400000000000000" pitchFamily="2" charset="-78"/>
                        </a:rPr>
                        <a:t>صناعة الورق. </a:t>
                      </a:r>
                      <a:endParaRPr lang="en-US" sz="1800" b="1" dirty="0">
                        <a:solidFill>
                          <a:schemeClr val="tx1"/>
                        </a:solidFill>
                        <a:effectLst>
                          <a:outerShdw blurRad="38100" dist="38100" dir="2700000" algn="tl">
                            <a:srgbClr val="000000">
                              <a:alpha val="43137"/>
                            </a:srgbClr>
                          </a:outerShdw>
                        </a:effectLst>
                        <a:latin typeface="Calibri"/>
                        <a:ea typeface="Calibri"/>
                        <a:cs typeface="PT Bold Heading" panose="02010400000000000000" pitchFamily="2" charset="-78"/>
                      </a:endParaRPr>
                    </a:p>
                  </a:txBody>
                  <a:tcPr marL="65686" marR="65686" marT="0" marB="0"/>
                </a:tc>
                <a:extLst>
                  <a:ext uri="{0D108BD9-81ED-4DB2-BD59-A6C34878D82A}">
                    <a16:rowId xmlns:a16="http://schemas.microsoft.com/office/drawing/2014/main" val="10001"/>
                  </a:ext>
                </a:extLst>
              </a:tr>
              <a:tr h="369828">
                <a:tc>
                  <a:txBody>
                    <a:bodyPr/>
                    <a:lstStyle/>
                    <a:p>
                      <a:pPr marL="342900" lvl="0" indent="-342900" algn="just" rtl="1">
                        <a:lnSpc>
                          <a:spcPct val="115000"/>
                        </a:lnSpc>
                        <a:spcAft>
                          <a:spcPts val="0"/>
                        </a:spcAft>
                        <a:buFont typeface="Arabic Typesetting"/>
                        <a:buChar char="-"/>
                      </a:pPr>
                      <a:r>
                        <a:rPr lang="ar-SA" sz="1800" b="1" dirty="0">
                          <a:solidFill>
                            <a:schemeClr val="tx1"/>
                          </a:solidFill>
                          <a:effectLst>
                            <a:outerShdw blurRad="38100" dist="38100" dir="2700000" algn="tl">
                              <a:srgbClr val="000000">
                                <a:alpha val="43137"/>
                              </a:srgbClr>
                            </a:outerShdw>
                          </a:effectLst>
                          <a:cs typeface="PT Bold Heading" panose="02010400000000000000" pitchFamily="2" charset="-78"/>
                        </a:rPr>
                        <a:t>إدخال صناعة السكر المصنوع من القصب.</a:t>
                      </a:r>
                      <a:endParaRPr lang="en-US" sz="1800" b="1" dirty="0">
                        <a:solidFill>
                          <a:schemeClr val="tx1"/>
                        </a:solidFill>
                        <a:effectLst>
                          <a:outerShdw blurRad="38100" dist="38100" dir="2700000" algn="tl">
                            <a:srgbClr val="000000">
                              <a:alpha val="43137"/>
                            </a:srgbClr>
                          </a:outerShdw>
                        </a:effectLst>
                        <a:latin typeface="Calibri"/>
                        <a:ea typeface="Calibri"/>
                        <a:cs typeface="PT Bold Heading" panose="02010400000000000000" pitchFamily="2" charset="-78"/>
                      </a:endParaRPr>
                    </a:p>
                  </a:txBody>
                  <a:tcPr marL="65686" marR="65686" marT="0" marB="0"/>
                </a:tc>
                <a:extLst>
                  <a:ext uri="{0D108BD9-81ED-4DB2-BD59-A6C34878D82A}">
                    <a16:rowId xmlns:a16="http://schemas.microsoft.com/office/drawing/2014/main" val="10002"/>
                  </a:ext>
                </a:extLst>
              </a:tr>
              <a:tr h="369828">
                <a:tc>
                  <a:txBody>
                    <a:bodyPr/>
                    <a:lstStyle/>
                    <a:p>
                      <a:pPr marL="342900" lvl="0" indent="-342900" algn="just" rtl="1">
                        <a:lnSpc>
                          <a:spcPct val="115000"/>
                        </a:lnSpc>
                        <a:spcAft>
                          <a:spcPts val="0"/>
                        </a:spcAft>
                        <a:buFont typeface="Arabic Typesetting"/>
                        <a:buChar char="-"/>
                      </a:pPr>
                      <a:r>
                        <a:rPr lang="ar-SA" sz="1800" b="1" dirty="0">
                          <a:solidFill>
                            <a:schemeClr val="tx1"/>
                          </a:solidFill>
                          <a:effectLst>
                            <a:outerShdw blurRad="38100" dist="38100" dir="2700000" algn="tl">
                              <a:srgbClr val="000000">
                                <a:alpha val="43137"/>
                              </a:srgbClr>
                            </a:outerShdw>
                          </a:effectLst>
                          <a:cs typeface="PT Bold Heading" panose="02010400000000000000" pitchFamily="2" charset="-78"/>
                        </a:rPr>
                        <a:t>استخراج الذهب عن طريق الغسل.</a:t>
                      </a:r>
                      <a:endParaRPr lang="en-US" sz="1800" b="1" dirty="0">
                        <a:solidFill>
                          <a:schemeClr val="tx1"/>
                        </a:solidFill>
                        <a:effectLst>
                          <a:outerShdw blurRad="38100" dist="38100" dir="2700000" algn="tl">
                            <a:srgbClr val="000000">
                              <a:alpha val="43137"/>
                            </a:srgbClr>
                          </a:outerShdw>
                        </a:effectLst>
                        <a:latin typeface="Calibri"/>
                        <a:ea typeface="Calibri"/>
                        <a:cs typeface="PT Bold Heading" panose="02010400000000000000" pitchFamily="2" charset="-78"/>
                      </a:endParaRPr>
                    </a:p>
                  </a:txBody>
                  <a:tcPr marL="65686" marR="65686" marT="0" marB="0"/>
                </a:tc>
                <a:extLst>
                  <a:ext uri="{0D108BD9-81ED-4DB2-BD59-A6C34878D82A}">
                    <a16:rowId xmlns:a16="http://schemas.microsoft.com/office/drawing/2014/main" val="10003"/>
                  </a:ext>
                </a:extLst>
              </a:tr>
              <a:tr h="457800">
                <a:tc>
                  <a:txBody>
                    <a:bodyPr/>
                    <a:lstStyle/>
                    <a:p>
                      <a:pPr marL="342900" lvl="0" indent="-342900" algn="just" rtl="1">
                        <a:lnSpc>
                          <a:spcPct val="115000"/>
                        </a:lnSpc>
                        <a:spcAft>
                          <a:spcPts val="0"/>
                        </a:spcAft>
                        <a:buFont typeface="Arabic Typesetting"/>
                        <a:buChar char="-"/>
                      </a:pPr>
                      <a:r>
                        <a:rPr lang="ar-SA" sz="1800" b="1" dirty="0">
                          <a:solidFill>
                            <a:schemeClr val="tx1"/>
                          </a:solidFill>
                          <a:effectLst>
                            <a:outerShdw blurRad="38100" dist="38100" dir="2700000" algn="tl">
                              <a:srgbClr val="000000">
                                <a:alpha val="43137"/>
                              </a:srgbClr>
                            </a:outerShdw>
                          </a:effectLst>
                          <a:cs typeface="PT Bold Heading" panose="02010400000000000000" pitchFamily="2" charset="-78"/>
                        </a:rPr>
                        <a:t>استخلصوا العطور بتقطير الورد .</a:t>
                      </a:r>
                      <a:endParaRPr lang="en-US" sz="1800" b="1" dirty="0">
                        <a:solidFill>
                          <a:schemeClr val="tx1"/>
                        </a:solidFill>
                        <a:effectLst>
                          <a:outerShdw blurRad="38100" dist="38100" dir="2700000" algn="tl">
                            <a:srgbClr val="000000">
                              <a:alpha val="43137"/>
                            </a:srgbClr>
                          </a:outerShdw>
                        </a:effectLst>
                        <a:latin typeface="Calibri"/>
                        <a:ea typeface="Calibri"/>
                        <a:cs typeface="PT Bold Heading" panose="02010400000000000000" pitchFamily="2" charset="-78"/>
                      </a:endParaRPr>
                    </a:p>
                  </a:txBody>
                  <a:tcPr marL="65686" marR="65686" marT="0" marB="0"/>
                </a:tc>
                <a:extLst>
                  <a:ext uri="{0D108BD9-81ED-4DB2-BD59-A6C34878D82A}">
                    <a16:rowId xmlns:a16="http://schemas.microsoft.com/office/drawing/2014/main" val="10004"/>
                  </a:ext>
                </a:extLst>
              </a:tr>
              <a:tr h="369828">
                <a:tc>
                  <a:txBody>
                    <a:bodyPr/>
                    <a:lstStyle/>
                    <a:p>
                      <a:pPr marL="342900" lvl="0" indent="-342900" algn="just" rtl="1">
                        <a:lnSpc>
                          <a:spcPct val="115000"/>
                        </a:lnSpc>
                        <a:spcAft>
                          <a:spcPts val="0"/>
                        </a:spcAft>
                        <a:buFont typeface="Arabic Typesetting"/>
                        <a:buChar char="-"/>
                      </a:pPr>
                      <a:r>
                        <a:rPr lang="ar-SA" sz="1800" b="1" dirty="0">
                          <a:solidFill>
                            <a:schemeClr val="tx1"/>
                          </a:solidFill>
                          <a:effectLst>
                            <a:outerShdw blurRad="38100" dist="38100" dir="2700000" algn="tl">
                              <a:srgbClr val="000000">
                                <a:alpha val="43137"/>
                              </a:srgbClr>
                            </a:outerShdw>
                          </a:effectLst>
                          <a:cs typeface="PT Bold Heading" panose="02010400000000000000" pitchFamily="2" charset="-78"/>
                        </a:rPr>
                        <a:t>الاقمشة والمنسوجات .</a:t>
                      </a:r>
                      <a:endParaRPr lang="en-US" sz="1800" b="1" dirty="0">
                        <a:solidFill>
                          <a:schemeClr val="tx1"/>
                        </a:solidFill>
                        <a:effectLst>
                          <a:outerShdw blurRad="38100" dist="38100" dir="2700000" algn="tl">
                            <a:srgbClr val="000000">
                              <a:alpha val="43137"/>
                            </a:srgbClr>
                          </a:outerShdw>
                        </a:effectLst>
                        <a:latin typeface="Calibri"/>
                        <a:ea typeface="Calibri"/>
                        <a:cs typeface="PT Bold Heading" panose="02010400000000000000" pitchFamily="2" charset="-78"/>
                      </a:endParaRPr>
                    </a:p>
                  </a:txBody>
                  <a:tcPr marL="65686" marR="65686" marT="0" marB="0"/>
                </a:tc>
                <a:extLst>
                  <a:ext uri="{0D108BD9-81ED-4DB2-BD59-A6C34878D82A}">
                    <a16:rowId xmlns:a16="http://schemas.microsoft.com/office/drawing/2014/main" val="10005"/>
                  </a:ext>
                </a:extLst>
              </a:tr>
              <a:tr h="369828">
                <a:tc>
                  <a:txBody>
                    <a:bodyPr/>
                    <a:lstStyle/>
                    <a:p>
                      <a:pPr marL="342900" lvl="0" indent="-342900" algn="just" rtl="1">
                        <a:lnSpc>
                          <a:spcPct val="115000"/>
                        </a:lnSpc>
                        <a:spcAft>
                          <a:spcPts val="0"/>
                        </a:spcAft>
                        <a:buFont typeface="Arabic Typesetting"/>
                        <a:buChar char="-"/>
                      </a:pPr>
                      <a:r>
                        <a:rPr lang="ar-SA" sz="1800" b="1" dirty="0">
                          <a:solidFill>
                            <a:schemeClr val="tx1"/>
                          </a:solidFill>
                          <a:effectLst>
                            <a:outerShdw blurRad="38100" dist="38100" dir="2700000" algn="tl">
                              <a:srgbClr val="000000">
                                <a:alpha val="43137"/>
                              </a:srgbClr>
                            </a:outerShdw>
                          </a:effectLst>
                          <a:cs typeface="PT Bold Heading" panose="02010400000000000000" pitchFamily="2" charset="-78"/>
                        </a:rPr>
                        <a:t>صناعة أنواع الحبر : العادي ، السري، الذهبي. </a:t>
                      </a:r>
                      <a:endParaRPr lang="en-US" sz="1800" b="1" dirty="0">
                        <a:solidFill>
                          <a:schemeClr val="tx1"/>
                        </a:solidFill>
                        <a:effectLst>
                          <a:outerShdw blurRad="38100" dist="38100" dir="2700000" algn="tl">
                            <a:srgbClr val="000000">
                              <a:alpha val="43137"/>
                            </a:srgbClr>
                          </a:outerShdw>
                        </a:effectLst>
                        <a:latin typeface="Calibri"/>
                        <a:ea typeface="Calibri"/>
                        <a:cs typeface="PT Bold Heading" panose="02010400000000000000" pitchFamily="2" charset="-78"/>
                      </a:endParaRPr>
                    </a:p>
                  </a:txBody>
                  <a:tcPr marL="65686" marR="65686" marT="0" marB="0"/>
                </a:tc>
                <a:extLst>
                  <a:ext uri="{0D108BD9-81ED-4DB2-BD59-A6C34878D82A}">
                    <a16:rowId xmlns:a16="http://schemas.microsoft.com/office/drawing/2014/main" val="10006"/>
                  </a:ext>
                </a:extLst>
              </a:tr>
              <a:tr h="369828">
                <a:tc>
                  <a:txBody>
                    <a:bodyPr/>
                    <a:lstStyle/>
                    <a:p>
                      <a:pPr marL="342900" lvl="0" indent="-342900" algn="just" rtl="1">
                        <a:lnSpc>
                          <a:spcPct val="115000"/>
                        </a:lnSpc>
                        <a:spcAft>
                          <a:spcPts val="0"/>
                        </a:spcAft>
                        <a:buFont typeface="Arabic Typesetting"/>
                        <a:buChar char="-"/>
                      </a:pPr>
                      <a:r>
                        <a:rPr lang="ar-SA" sz="1800" b="1" dirty="0">
                          <a:solidFill>
                            <a:schemeClr val="tx1"/>
                          </a:solidFill>
                          <a:effectLst>
                            <a:outerShdw blurRad="38100" dist="38100" dir="2700000" algn="tl">
                              <a:srgbClr val="000000">
                                <a:alpha val="43137"/>
                              </a:srgbClr>
                            </a:outerShdw>
                          </a:effectLst>
                          <a:cs typeface="PT Bold Heading" panose="02010400000000000000" pitchFamily="2" charset="-78"/>
                        </a:rPr>
                        <a:t>صناعة السجاد الدمشقي والعجمي . </a:t>
                      </a:r>
                      <a:endParaRPr lang="en-US" sz="1800" b="1" dirty="0">
                        <a:solidFill>
                          <a:schemeClr val="tx1"/>
                        </a:solidFill>
                        <a:effectLst>
                          <a:outerShdw blurRad="38100" dist="38100" dir="2700000" algn="tl">
                            <a:srgbClr val="000000">
                              <a:alpha val="43137"/>
                            </a:srgbClr>
                          </a:outerShdw>
                        </a:effectLst>
                        <a:latin typeface="Calibri"/>
                        <a:ea typeface="Calibri"/>
                        <a:cs typeface="PT Bold Heading" panose="02010400000000000000" pitchFamily="2" charset="-78"/>
                      </a:endParaRPr>
                    </a:p>
                  </a:txBody>
                  <a:tcPr marL="65686" marR="65686" marT="0" marB="0"/>
                </a:tc>
                <a:extLst>
                  <a:ext uri="{0D108BD9-81ED-4DB2-BD59-A6C34878D82A}">
                    <a16:rowId xmlns:a16="http://schemas.microsoft.com/office/drawing/2014/main" val="10007"/>
                  </a:ext>
                </a:extLst>
              </a:tr>
              <a:tr h="369828">
                <a:tc>
                  <a:txBody>
                    <a:bodyPr/>
                    <a:lstStyle/>
                    <a:p>
                      <a:pPr marL="342900" lvl="0" indent="-342900" algn="just" rtl="1">
                        <a:lnSpc>
                          <a:spcPct val="115000"/>
                        </a:lnSpc>
                        <a:spcAft>
                          <a:spcPts val="0"/>
                        </a:spcAft>
                        <a:buFont typeface="Arabic Typesetting"/>
                        <a:buChar char="-"/>
                      </a:pPr>
                      <a:r>
                        <a:rPr lang="ar-SA" sz="1800" b="1" dirty="0">
                          <a:solidFill>
                            <a:schemeClr val="tx1"/>
                          </a:solidFill>
                          <a:effectLst>
                            <a:outerShdw blurRad="38100" dist="38100" dir="2700000" algn="tl">
                              <a:srgbClr val="000000">
                                <a:alpha val="43137"/>
                              </a:srgbClr>
                            </a:outerShdw>
                          </a:effectLst>
                          <a:cs typeface="PT Bold Heading" panose="02010400000000000000" pitchFamily="2" charset="-78"/>
                        </a:rPr>
                        <a:t>صناعة الصابون لأول مرة وعملوا منه صنفين : صنف من الصودا وآخر من البوتاس</a:t>
                      </a:r>
                      <a:endParaRPr lang="en-US" sz="1800" b="1" dirty="0">
                        <a:solidFill>
                          <a:schemeClr val="tx1"/>
                        </a:solidFill>
                        <a:effectLst>
                          <a:outerShdw blurRad="38100" dist="38100" dir="2700000" algn="tl">
                            <a:srgbClr val="000000">
                              <a:alpha val="43137"/>
                            </a:srgbClr>
                          </a:outerShdw>
                        </a:effectLst>
                        <a:latin typeface="Calibri"/>
                        <a:ea typeface="Calibri"/>
                        <a:cs typeface="PT Bold Heading" panose="02010400000000000000" pitchFamily="2" charset="-78"/>
                      </a:endParaRPr>
                    </a:p>
                  </a:txBody>
                  <a:tcPr marL="65686" marR="65686" marT="0" marB="0"/>
                </a:tc>
                <a:extLst>
                  <a:ext uri="{0D108BD9-81ED-4DB2-BD59-A6C34878D82A}">
                    <a16:rowId xmlns:a16="http://schemas.microsoft.com/office/drawing/2014/main" val="10008"/>
                  </a:ext>
                </a:extLst>
              </a:tr>
            </a:tbl>
          </a:graphicData>
        </a:graphic>
      </p:graphicFrame>
    </p:spTree>
  </p:cSld>
  <p:clrMapOvr>
    <a:masterClrMapping/>
  </p:clrMapOvr>
  <mc:AlternateContent xmlns:mc="http://schemas.openxmlformats.org/markup-compatibility/2006" xmlns:p14="http://schemas.microsoft.com/office/powerpoint/2010/main">
    <mc:Choice Requires="p14">
      <p:transition spd="slow" p14:dur="4000">
        <p14:vortex/>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Content Placeholder 1"/>
          <p:cNvSpPr>
            <a:spLocks noGrp="1"/>
          </p:cNvSpPr>
          <p:nvPr>
            <p:ph sz="quarter" idx="13"/>
          </p:nvPr>
        </p:nvSpPr>
        <p:spPr>
          <a:xfrm>
            <a:off x="454352" y="0"/>
            <a:ext cx="8229600" cy="7461448"/>
          </a:xfrm>
          <a:blipFill>
            <a:blip r:embed="rId2"/>
            <a:tile tx="0" ty="0" sx="100000" sy="100000" flip="none" algn="tl"/>
          </a:blipFill>
        </p:spPr>
        <p:txBody>
          <a:bodyPr wrap="square" numCol="1" anchor="t" anchorCtr="0" compatLnSpc="1">
            <a:prstTxWarp prst="textNoShape">
              <a:avLst/>
            </a:prstTxWarp>
            <a:normAutofit/>
          </a:bodyPr>
          <a:lstStyle/>
          <a:p>
            <a:pPr marL="0" indent="0" algn="r" rtl="1">
              <a:lnSpc>
                <a:spcPct val="200000"/>
              </a:lnSpc>
              <a:defRPr/>
            </a:pPr>
            <a:r>
              <a:rPr lang="ar-SA" sz="2900" b="1" dirty="0">
                <a:effectLst>
                  <a:outerShdw blurRad="38100" dist="38100" dir="2700000" algn="tl">
                    <a:srgbClr val="000000">
                      <a:alpha val="43137"/>
                    </a:srgbClr>
                  </a:outerShdw>
                </a:effectLst>
                <a:cs typeface="PT Bold Heading" panose="02010400000000000000" pitchFamily="2" charset="-78"/>
              </a:rPr>
              <a:t>3</a:t>
            </a:r>
            <a:r>
              <a:rPr lang="ar-SA" sz="2900" dirty="0">
                <a:effectLst>
                  <a:outerShdw blurRad="38100" dist="38100" dir="2700000" algn="tl">
                    <a:srgbClr val="000000">
                      <a:alpha val="43137"/>
                    </a:srgbClr>
                  </a:outerShdw>
                </a:effectLst>
                <a:latin typeface="Simplified Arabic" panose="02020603050405020304" pitchFamily="18" charset="-78"/>
                <a:cs typeface="Simplified Arabic" panose="02020603050405020304" pitchFamily="18" charset="-78"/>
              </a:rPr>
              <a:t>- </a:t>
            </a:r>
            <a:r>
              <a:rPr lang="ar-SA" sz="2200" dirty="0">
                <a:effectLst>
                  <a:outerShdw blurRad="38100" dist="38100" dir="2700000" algn="tl">
                    <a:srgbClr val="000000">
                      <a:alpha val="43137"/>
                    </a:srgbClr>
                  </a:outerShdw>
                </a:effectLst>
                <a:latin typeface="Simplified Arabic" panose="02020603050405020304" pitchFamily="18" charset="-78"/>
                <a:cs typeface="Simplified Arabic" panose="02020603050405020304" pitchFamily="18" charset="-78"/>
              </a:rPr>
              <a:t>حضارة قائمة على طلب العلم وضرورة إعمال العقل: ذكر القرآن الكريم فضل العلم وذكر مشتقاته . </a:t>
            </a:r>
            <a:r>
              <a:rPr lang="ar-SA" sz="2200" dirty="0">
                <a:solidFill>
                  <a:srgbClr val="FF0000"/>
                </a:solidFill>
                <a:effectLst>
                  <a:outerShdw blurRad="38100" dist="38100" dir="2700000" algn="tl">
                    <a:srgbClr val="000000">
                      <a:alpha val="43137"/>
                    </a:srgbClr>
                  </a:outerShdw>
                </a:effectLst>
                <a:latin typeface="Simplified Arabic" panose="02020603050405020304" pitchFamily="18" charset="-78"/>
                <a:cs typeface="Simplified Arabic" panose="02020603050405020304" pitchFamily="18" charset="-78"/>
              </a:rPr>
              <a:t>واعتمد العلماء العرب منهج الأمانة العلمية بالتجربة والمشاهدة والبحث </a:t>
            </a:r>
            <a:r>
              <a:rPr lang="ar-SA" sz="2200" dirty="0">
                <a:effectLst>
                  <a:outerShdw blurRad="38100" dist="38100" dir="2700000" algn="tl">
                    <a:srgbClr val="000000">
                      <a:alpha val="43137"/>
                    </a:srgbClr>
                  </a:outerShdw>
                </a:effectLst>
                <a:latin typeface="Simplified Arabic" panose="02020603050405020304" pitchFamily="18" charset="-78"/>
                <a:cs typeface="Simplified Arabic" panose="02020603050405020304" pitchFamily="18" charset="-78"/>
              </a:rPr>
              <a:t>والتحري والاعتماد على الحقائق العلمية .</a:t>
            </a:r>
            <a:endParaRPr lang="en-US" sz="2200" dirty="0">
              <a:effectLst>
                <a:outerShdw blurRad="38100" dist="38100" dir="2700000" algn="tl">
                  <a:srgbClr val="000000">
                    <a:alpha val="43137"/>
                  </a:srgbClr>
                </a:outerShdw>
              </a:effectLst>
              <a:latin typeface="Simplified Arabic" panose="02020603050405020304" pitchFamily="18" charset="-78"/>
              <a:cs typeface="Simplified Arabic" panose="02020603050405020304" pitchFamily="18" charset="-78"/>
            </a:endParaRPr>
          </a:p>
          <a:p>
            <a:pPr marL="0" indent="0" algn="r" rtl="1">
              <a:lnSpc>
                <a:spcPct val="200000"/>
              </a:lnSpc>
              <a:defRPr/>
            </a:pPr>
            <a:r>
              <a:rPr lang="ar-SA" sz="2200" dirty="0">
                <a:effectLst>
                  <a:outerShdw blurRad="38100" dist="38100" dir="2700000" algn="tl">
                    <a:srgbClr val="000000">
                      <a:alpha val="43137"/>
                    </a:srgbClr>
                  </a:outerShdw>
                </a:effectLst>
                <a:latin typeface="Simplified Arabic" panose="02020603050405020304" pitchFamily="18" charset="-78"/>
                <a:cs typeface="Simplified Arabic" panose="02020603050405020304" pitchFamily="18" charset="-78"/>
              </a:rPr>
              <a:t>4- جعلت للمبادئ الأخلاقية المحل الأول في كل نظمها ومختلف ميادين نشاطها، ولم تجعلها وسيلة لمنفعة دولة أو جماعة أو أفراد: في الحكم، في العلم، في التشريع في الحرب، في السلم، في الاقتصاد، في الأسرة، فقد راعت المبادئ الأخلاقية تشريعًا وتطبيقًا</a:t>
            </a:r>
            <a:r>
              <a:rPr lang="ar-SA" dirty="0">
                <a:effectLst>
                  <a:outerShdw blurRad="38100" dist="38100" dir="2700000" algn="tl">
                    <a:srgbClr val="000000">
                      <a:alpha val="43137"/>
                    </a:srgbClr>
                  </a:outerShdw>
                </a:effectLst>
                <a:latin typeface="Simplified Arabic" panose="02020603050405020304" pitchFamily="18" charset="-78"/>
                <a:cs typeface="Simplified Arabic" panose="02020603050405020304" pitchFamily="18" charset="-78"/>
              </a:rPr>
              <a:t>.</a:t>
            </a:r>
            <a:endParaRPr lang="en-US" dirty="0">
              <a:effectLst>
                <a:outerShdw blurRad="38100" dist="38100" dir="2700000" algn="tl">
                  <a:srgbClr val="000000">
                    <a:alpha val="43137"/>
                  </a:srgbClr>
                </a:outerShdw>
              </a:effectLst>
              <a:latin typeface="Simplified Arabic" panose="02020603050405020304" pitchFamily="18" charset="-78"/>
              <a:cs typeface="Simplified Arabic" panose="02020603050405020304" pitchFamily="18" charset="-78"/>
            </a:endParaRPr>
          </a:p>
        </p:txBody>
      </p:sp>
      <p:pic>
        <p:nvPicPr>
          <p:cNvPr id="3" name="Picture 2" descr="نتيجة بحث الصور عن الحضارة الاسلامية">
            <a:extLst>
              <a:ext uri="{FF2B5EF4-FFF2-40B4-BE49-F238E27FC236}">
                <a16:creationId xmlns:a16="http://schemas.microsoft.com/office/drawing/2014/main" id="{2567E753-3B55-46E0-9B61-A393140D2A57}"/>
              </a:ext>
            </a:extLst>
          </p:cNvPr>
          <p:cNvPicPr>
            <a:picLocks noChangeAspect="1" noChangeArrowheads="1"/>
          </p:cNvPicPr>
          <p:nvPr/>
        </p:nvPicPr>
        <p:blipFill>
          <a:blip r:embed="rId3" cstate="print">
            <a:extLst>
              <a:ext uri="{BEBA8EAE-BF5A-486C-A8C5-ECC9F3942E4B}">
                <a14:imgProps xmlns:a14="http://schemas.microsoft.com/office/drawing/2010/main">
                  <a14:imgLayer r:embed="rId4">
                    <a14:imgEffect>
                      <a14:artisticPaintBrush/>
                    </a14:imgEffect>
                    <a14:imgEffect>
                      <a14:colorTemperature colorTemp="7200"/>
                    </a14:imgEffect>
                  </a14:imgLayer>
                </a14:imgProps>
              </a:ext>
              <a:ext uri="{28A0092B-C50C-407E-A947-70E740481C1C}">
                <a14:useLocalDpi xmlns:a14="http://schemas.microsoft.com/office/drawing/2010/main" val="0"/>
              </a:ext>
            </a:extLst>
          </a:blip>
          <a:srcRect/>
          <a:stretch>
            <a:fillRect/>
          </a:stretch>
        </p:blipFill>
        <p:spPr bwMode="auto">
          <a:xfrm>
            <a:off x="432243" y="4309168"/>
            <a:ext cx="8229600" cy="2548832"/>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xmlns:p14="http://schemas.microsoft.com/office/powerpoint/2010/main">
    <mc:Choice Requires="p14">
      <p:transition spd="slow" p14:dur="4000">
        <p14:vortex/>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122" name="Picture 2" descr="نتيجة بحث الصور عن الحضارة الاسلامية"/>
          <p:cNvPicPr>
            <a:picLocks noChangeAspect="1" noChangeArrowheads="1"/>
          </p:cNvPicPr>
          <p:nvPr/>
        </p:nvPicPr>
        <p:blipFill>
          <a:blip r:embed="rId2" cstate="print">
            <a:extLst>
              <a:ext uri="{BEBA8EAE-BF5A-486C-A8C5-ECC9F3942E4B}">
                <a14:imgProps xmlns:a14="http://schemas.microsoft.com/office/drawing/2010/main">
                  <a14:imgLayer r:embed="rId3">
                    <a14:imgEffect>
                      <a14:artisticPaintStrokes/>
                    </a14:imgEffect>
                    <a14:imgEffect>
                      <a14:brightnessContrast bright="-40000"/>
                    </a14:imgEffect>
                  </a14:imgLayer>
                </a14:imgProps>
              </a:ext>
              <a:ext uri="{28A0092B-C50C-407E-A947-70E740481C1C}">
                <a14:useLocalDpi xmlns:a14="http://schemas.microsoft.com/office/drawing/2010/main" val="0"/>
              </a:ext>
            </a:extLst>
          </a:blip>
          <a:srcRect/>
          <a:stretch>
            <a:fillRect/>
          </a:stretch>
        </p:blipFill>
        <p:spPr bwMode="auto">
          <a:xfrm>
            <a:off x="0" y="6677"/>
            <a:ext cx="9144000" cy="6851323"/>
          </a:xfrm>
          <a:prstGeom prst="rect">
            <a:avLst/>
          </a:prstGeom>
          <a:noFill/>
          <a:extLst>
            <a:ext uri="{909E8E84-426E-40DD-AFC4-6F175D3DCCD1}">
              <a14:hiddenFill xmlns:a14="http://schemas.microsoft.com/office/drawing/2010/main">
                <a:solidFill>
                  <a:srgbClr val="FFFFFF"/>
                </a:solidFill>
              </a14:hiddenFill>
            </a:ext>
          </a:extLst>
        </p:spPr>
      </p:pic>
      <p:sp>
        <p:nvSpPr>
          <p:cNvPr id="2" name="Content Placeholder 1"/>
          <p:cNvSpPr>
            <a:spLocks noGrp="1"/>
          </p:cNvSpPr>
          <p:nvPr>
            <p:ph sz="quarter" idx="13"/>
          </p:nvPr>
        </p:nvSpPr>
        <p:spPr>
          <a:xfrm>
            <a:off x="468313" y="6676"/>
            <a:ext cx="8229600" cy="6590675"/>
          </a:xfrm>
          <a:blipFill>
            <a:blip r:embed="rId4"/>
            <a:tile tx="0" ty="0" sx="100000" sy="100000" flip="none" algn="tl"/>
          </a:blipFill>
        </p:spPr>
        <p:txBody>
          <a:bodyPr wrap="square" numCol="1" anchor="t" anchorCtr="0" compatLnSpc="1">
            <a:prstTxWarp prst="textNoShape">
              <a:avLst/>
            </a:prstTxWarp>
            <a:normAutofit/>
          </a:bodyPr>
          <a:lstStyle/>
          <a:p>
            <a:pPr marL="0" indent="0" algn="ctr" rtl="1">
              <a:lnSpc>
                <a:spcPct val="250000"/>
              </a:lnSpc>
              <a:defRPr/>
            </a:pPr>
            <a:r>
              <a:rPr lang="ar-JO" sz="2000" dirty="0">
                <a:solidFill>
                  <a:srgbClr val="FF0000"/>
                </a:solidFill>
                <a:effectLst>
                  <a:outerShdw blurRad="38100" dist="38100" dir="2700000" algn="tl">
                    <a:srgbClr val="000000">
                      <a:alpha val="43137"/>
                    </a:srgbClr>
                  </a:outerShdw>
                </a:effectLst>
                <a:highlight>
                  <a:srgbClr val="FFFF00"/>
                </a:highlight>
                <a:latin typeface="Simplified Arabic" panose="02020603050405020304" pitchFamily="18" charset="-78"/>
                <a:cs typeface="Simplified Arabic" panose="02020603050405020304" pitchFamily="18" charset="-78"/>
              </a:rPr>
              <a:t>مقومات </a:t>
            </a:r>
            <a:r>
              <a:rPr lang="ar-JO" sz="2000" dirty="0">
                <a:solidFill>
                  <a:srgbClr val="FF0000"/>
                </a:solidFill>
                <a:effectLst>
                  <a:outerShdw blurRad="38100" dist="38100" dir="2700000" algn="tl">
                    <a:srgbClr val="000000">
                      <a:alpha val="43137"/>
                    </a:srgbClr>
                  </a:outerShdw>
                </a:effectLst>
                <a:latin typeface="Simplified Arabic" panose="02020603050405020304" pitchFamily="18" charset="-78"/>
                <a:cs typeface="Simplified Arabic" panose="02020603050405020304" pitchFamily="18" charset="-78"/>
              </a:rPr>
              <a:t>الحضارة </a:t>
            </a:r>
            <a:r>
              <a:rPr lang="ar-JO" sz="2000" dirty="0">
                <a:solidFill>
                  <a:srgbClr val="FF0000"/>
                </a:solidFill>
                <a:effectLst>
                  <a:outerShdw blurRad="38100" dist="38100" dir="2700000" algn="tl">
                    <a:srgbClr val="000000">
                      <a:alpha val="43137"/>
                    </a:srgbClr>
                  </a:outerShdw>
                </a:effectLst>
                <a:highlight>
                  <a:srgbClr val="00FF00"/>
                </a:highlight>
                <a:latin typeface="Simplified Arabic" panose="02020603050405020304" pitchFamily="18" charset="-78"/>
                <a:cs typeface="Simplified Arabic" panose="02020603050405020304" pitchFamily="18" charset="-78"/>
              </a:rPr>
              <a:t>العربية</a:t>
            </a:r>
            <a:r>
              <a:rPr lang="ar-JO" sz="2000" dirty="0">
                <a:solidFill>
                  <a:srgbClr val="FF0000"/>
                </a:solidFill>
                <a:effectLst>
                  <a:outerShdw blurRad="38100" dist="38100" dir="2700000" algn="tl">
                    <a:srgbClr val="000000">
                      <a:alpha val="43137"/>
                    </a:srgbClr>
                  </a:outerShdw>
                </a:effectLst>
                <a:latin typeface="Simplified Arabic" panose="02020603050405020304" pitchFamily="18" charset="-78"/>
                <a:cs typeface="Simplified Arabic" panose="02020603050405020304" pitchFamily="18" charset="-78"/>
              </a:rPr>
              <a:t> </a:t>
            </a:r>
            <a:r>
              <a:rPr lang="ar-JO" sz="2000" dirty="0">
                <a:solidFill>
                  <a:srgbClr val="FF0000"/>
                </a:solidFill>
                <a:effectLst>
                  <a:outerShdw blurRad="38100" dist="38100" dir="2700000" algn="tl">
                    <a:srgbClr val="000000">
                      <a:alpha val="43137"/>
                    </a:srgbClr>
                  </a:outerShdw>
                </a:effectLst>
                <a:highlight>
                  <a:srgbClr val="00FFFF"/>
                </a:highlight>
                <a:latin typeface="Simplified Arabic" panose="02020603050405020304" pitchFamily="18" charset="-78"/>
                <a:cs typeface="Simplified Arabic" panose="02020603050405020304" pitchFamily="18" charset="-78"/>
              </a:rPr>
              <a:t>الإسلامية</a:t>
            </a:r>
            <a:r>
              <a:rPr lang="ar-JO" sz="2000" dirty="0">
                <a:solidFill>
                  <a:srgbClr val="FF0000"/>
                </a:solidFill>
                <a:effectLst>
                  <a:outerShdw blurRad="38100" dist="38100" dir="2700000" algn="tl">
                    <a:srgbClr val="000000">
                      <a:alpha val="43137"/>
                    </a:srgbClr>
                  </a:outerShdw>
                </a:effectLst>
                <a:latin typeface="Simplified Arabic" panose="02020603050405020304" pitchFamily="18" charset="-78"/>
                <a:cs typeface="Simplified Arabic" panose="02020603050405020304" pitchFamily="18" charset="-78"/>
              </a:rPr>
              <a:t>: </a:t>
            </a:r>
            <a:endParaRPr lang="en-US" sz="2000" dirty="0">
              <a:solidFill>
                <a:srgbClr val="FF0000"/>
              </a:solidFill>
              <a:effectLst>
                <a:outerShdw blurRad="38100" dist="38100" dir="2700000" algn="tl">
                  <a:srgbClr val="000000">
                    <a:alpha val="43137"/>
                  </a:srgbClr>
                </a:outerShdw>
              </a:effectLst>
              <a:latin typeface="Simplified Arabic" panose="02020603050405020304" pitchFamily="18" charset="-78"/>
              <a:cs typeface="Simplified Arabic" panose="02020603050405020304" pitchFamily="18" charset="-78"/>
            </a:endParaRPr>
          </a:p>
          <a:p>
            <a:pPr marL="0" indent="0" algn="r" rtl="1">
              <a:lnSpc>
                <a:spcPct val="250000"/>
              </a:lnSpc>
              <a:defRPr/>
            </a:pPr>
            <a:r>
              <a:rPr lang="ar-SA" sz="2000" dirty="0">
                <a:effectLst>
                  <a:outerShdw blurRad="38100" dist="38100" dir="2700000" algn="tl">
                    <a:srgbClr val="000000">
                      <a:alpha val="43137"/>
                    </a:srgbClr>
                  </a:outerShdw>
                </a:effectLst>
                <a:latin typeface="Simplified Arabic" panose="02020603050405020304" pitchFamily="18" charset="-78"/>
                <a:cs typeface="Simplified Arabic" panose="02020603050405020304" pitchFamily="18" charset="-78"/>
              </a:rPr>
              <a:t>1</a:t>
            </a:r>
            <a:r>
              <a:rPr lang="ar-SA" sz="2000" dirty="0">
                <a:solidFill>
                  <a:srgbClr val="FF0000"/>
                </a:solidFill>
                <a:effectLst>
                  <a:outerShdw blurRad="38100" dist="38100" dir="2700000" algn="tl">
                    <a:srgbClr val="000000">
                      <a:alpha val="43137"/>
                    </a:srgbClr>
                  </a:outerShdw>
                </a:effectLst>
                <a:latin typeface="Simplified Arabic" panose="02020603050405020304" pitchFamily="18" charset="-78"/>
                <a:cs typeface="Simplified Arabic" panose="02020603050405020304" pitchFamily="18" charset="-78"/>
              </a:rPr>
              <a:t>- </a:t>
            </a:r>
            <a:r>
              <a:rPr lang="ar-JO" sz="2000" dirty="0">
                <a:solidFill>
                  <a:srgbClr val="FF0000"/>
                </a:solidFill>
                <a:effectLst>
                  <a:outerShdw blurRad="38100" dist="38100" dir="2700000" algn="tl">
                    <a:srgbClr val="000000">
                      <a:alpha val="43137"/>
                    </a:srgbClr>
                  </a:outerShdw>
                </a:effectLst>
                <a:latin typeface="Simplified Arabic" panose="02020603050405020304" pitchFamily="18" charset="-78"/>
                <a:cs typeface="Simplified Arabic" panose="02020603050405020304" pitchFamily="18" charset="-78"/>
              </a:rPr>
              <a:t>الإسلام: </a:t>
            </a:r>
            <a:r>
              <a:rPr lang="ar-JO" sz="2000" dirty="0">
                <a:effectLst>
                  <a:outerShdw blurRad="38100" dist="38100" dir="2700000" algn="tl">
                    <a:srgbClr val="000000">
                      <a:alpha val="43137"/>
                    </a:srgbClr>
                  </a:outerShdw>
                </a:effectLst>
                <a:latin typeface="Simplified Arabic" panose="02020603050405020304" pitchFamily="18" charset="-78"/>
                <a:cs typeface="Simplified Arabic" panose="02020603050405020304" pitchFamily="18" charset="-78"/>
              </a:rPr>
              <a:t>يعتبر الإسلام هو المقوم الرئيس للحضارة العربية الإسلامية إذ جاء بمبادئ ومفاهيم أساسية بلورت الوعي السياسي والحضاري للمسلمين وأثرت في توجهاتهم المستقبلية</a:t>
            </a:r>
            <a:r>
              <a:rPr lang="ar-SA" sz="2000" dirty="0">
                <a:effectLst>
                  <a:outerShdw blurRad="38100" dist="38100" dir="2700000" algn="tl">
                    <a:srgbClr val="000000">
                      <a:alpha val="43137"/>
                    </a:srgbClr>
                  </a:outerShdw>
                </a:effectLst>
                <a:latin typeface="Simplified Arabic" panose="02020603050405020304" pitchFamily="18" charset="-78"/>
                <a:cs typeface="Simplified Arabic" panose="02020603050405020304" pitchFamily="18" charset="-78"/>
              </a:rPr>
              <a:t> </a:t>
            </a:r>
            <a:r>
              <a:rPr lang="ar-JO" sz="2000" dirty="0">
                <a:effectLst>
                  <a:outerShdw blurRad="38100" dist="38100" dir="2700000" algn="tl">
                    <a:srgbClr val="000000">
                      <a:alpha val="43137"/>
                    </a:srgbClr>
                  </a:outerShdw>
                </a:effectLst>
                <a:latin typeface="Simplified Arabic" panose="02020603050405020304" pitchFamily="18" charset="-78"/>
                <a:cs typeface="Simplified Arabic" panose="02020603050405020304" pitchFamily="18" charset="-78"/>
              </a:rPr>
              <a:t>التي قامت على </a:t>
            </a:r>
            <a:r>
              <a:rPr lang="ar-JO" sz="2000" dirty="0">
                <a:effectLst>
                  <a:outerShdw blurRad="38100" dist="38100" dir="2700000" algn="tl">
                    <a:srgbClr val="000000">
                      <a:alpha val="43137"/>
                    </a:srgbClr>
                  </a:outerShdw>
                </a:effectLst>
                <a:highlight>
                  <a:srgbClr val="FFFF00"/>
                </a:highlight>
                <a:latin typeface="Simplified Arabic" panose="02020603050405020304" pitchFamily="18" charset="-78"/>
                <a:cs typeface="Simplified Arabic" panose="02020603050405020304" pitchFamily="18" charset="-78"/>
              </a:rPr>
              <a:t>مبادئ كلية أسسها</a:t>
            </a:r>
            <a:r>
              <a:rPr lang="ar-JO" sz="2000" dirty="0">
                <a:effectLst>
                  <a:outerShdw blurRad="38100" dist="38100" dir="2700000" algn="tl">
                    <a:srgbClr val="000000">
                      <a:alpha val="43137"/>
                    </a:srgbClr>
                  </a:outerShdw>
                </a:effectLst>
                <a:latin typeface="Simplified Arabic" panose="02020603050405020304" pitchFamily="18" charset="-78"/>
                <a:cs typeface="Simplified Arabic" panose="02020603050405020304" pitchFamily="18" charset="-78"/>
              </a:rPr>
              <a:t>: التوحيد والوسطية والعدالة والمساواة والشورى. </a:t>
            </a:r>
            <a:r>
              <a:rPr lang="ar-SA" sz="2000" dirty="0">
                <a:effectLst>
                  <a:outerShdw blurRad="38100" dist="38100" dir="2700000" algn="tl">
                    <a:srgbClr val="000000">
                      <a:alpha val="43137"/>
                    </a:srgbClr>
                  </a:outerShdw>
                </a:effectLst>
                <a:latin typeface="Simplified Arabic" panose="02020603050405020304" pitchFamily="18" charset="-78"/>
                <a:cs typeface="Simplified Arabic" panose="02020603050405020304" pitchFamily="18" charset="-78"/>
              </a:rPr>
              <a:t>إضافة الى مفهوم جديد للأمة تجاوز التركيب القبلي فهي متوحدة متراصة حملت آخر الرسالات السماوية . </a:t>
            </a:r>
            <a:r>
              <a:rPr lang="ar-JO" sz="2000" dirty="0">
                <a:effectLst>
                  <a:outerShdw blurRad="38100" dist="38100" dir="2700000" algn="tl">
                    <a:srgbClr val="000000">
                      <a:alpha val="43137"/>
                    </a:srgbClr>
                  </a:outerShdw>
                </a:effectLst>
                <a:latin typeface="Simplified Arabic" panose="02020603050405020304" pitchFamily="18" charset="-78"/>
                <a:cs typeface="Simplified Arabic" panose="02020603050405020304" pitchFamily="18" charset="-78"/>
              </a:rPr>
              <a:t>ليشكل الإسلام حالة ثورية أطاحت بالتراكيب الاجتماعية القديمة لتبني من العرب أمة لها رسالة عظيمة.</a:t>
            </a:r>
            <a:endParaRPr lang="en-US" sz="2000" dirty="0">
              <a:effectLst>
                <a:outerShdw blurRad="38100" dist="38100" dir="2700000" algn="tl">
                  <a:srgbClr val="000000">
                    <a:alpha val="43137"/>
                  </a:srgbClr>
                </a:outerShdw>
              </a:effectLst>
              <a:latin typeface="Simplified Arabic" panose="02020603050405020304" pitchFamily="18" charset="-78"/>
              <a:cs typeface="Simplified Arabic" panose="02020603050405020304" pitchFamily="18" charset="-78"/>
            </a:endParaRPr>
          </a:p>
          <a:p>
            <a:pPr marL="0" indent="0" algn="r" rtl="1" eaLnBrk="1" hangingPunct="1">
              <a:lnSpc>
                <a:spcPct val="250000"/>
              </a:lnSpc>
              <a:buNone/>
              <a:defRPr/>
            </a:pPr>
            <a:endParaRPr lang="ar-JO" sz="2000" dirty="0">
              <a:effectLst>
                <a:outerShdw blurRad="38100" dist="38100" dir="2700000" algn="tl">
                  <a:srgbClr val="000000">
                    <a:alpha val="43137"/>
                  </a:srgbClr>
                </a:outerShdw>
              </a:effectLst>
              <a:latin typeface="Simplified Arabic" panose="02020603050405020304" pitchFamily="18" charset="-78"/>
              <a:cs typeface="Simplified Arabic" panose="02020603050405020304" pitchFamily="18" charset="-78"/>
            </a:endParaRPr>
          </a:p>
        </p:txBody>
      </p:sp>
    </p:spTree>
  </p:cSld>
  <p:clrMapOvr>
    <a:masterClrMapping/>
  </p:clrMapOvr>
  <mc:AlternateContent xmlns:mc="http://schemas.openxmlformats.org/markup-compatibility/2006" xmlns:p14="http://schemas.microsoft.com/office/powerpoint/2010/main">
    <mc:Choice Requires="p14">
      <p:transition spd="slow" p14:dur="4000">
        <p14:vortex/>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Content Placeholder 1"/>
          <p:cNvSpPr>
            <a:spLocks noGrp="1"/>
          </p:cNvSpPr>
          <p:nvPr>
            <p:ph sz="quarter" idx="13"/>
          </p:nvPr>
        </p:nvSpPr>
        <p:spPr>
          <a:xfrm>
            <a:off x="569876" y="16462"/>
            <a:ext cx="8574124" cy="6364866"/>
          </a:xfrm>
          <a:blipFill>
            <a:blip r:embed="rId2"/>
            <a:tile tx="0" ty="0" sx="100000" sy="100000" flip="none" algn="tl"/>
          </a:blipFill>
        </p:spPr>
        <p:txBody>
          <a:bodyPr wrap="square" numCol="1" anchor="t" anchorCtr="0" compatLnSpc="1">
            <a:prstTxWarp prst="textNoShape">
              <a:avLst/>
            </a:prstTxWarp>
            <a:noAutofit/>
          </a:bodyPr>
          <a:lstStyle/>
          <a:p>
            <a:pPr marL="0" indent="0" algn="just" rtl="1" eaLnBrk="1" hangingPunct="1">
              <a:lnSpc>
                <a:spcPct val="150000"/>
              </a:lnSpc>
              <a:defRPr/>
            </a:pPr>
            <a:endParaRPr lang="en-US" sz="2000" b="1" dirty="0">
              <a:effectLst>
                <a:outerShdw blurRad="38100" dist="38100" dir="2700000" algn="tl">
                  <a:srgbClr val="000000">
                    <a:alpha val="43137"/>
                  </a:srgbClr>
                </a:outerShdw>
              </a:effectLst>
              <a:latin typeface="Simplified Arabic" panose="02020603050405020304" pitchFamily="18" charset="-78"/>
              <a:cs typeface="Simplified Arabic" panose="02020603050405020304" pitchFamily="18" charset="-78"/>
            </a:endParaRPr>
          </a:p>
          <a:p>
            <a:pPr marL="0" indent="0" algn="just" rtl="1" eaLnBrk="1" hangingPunct="1">
              <a:lnSpc>
                <a:spcPct val="150000"/>
              </a:lnSpc>
              <a:defRPr/>
            </a:pPr>
            <a:r>
              <a:rPr lang="ar-JO" sz="2000" b="1" dirty="0">
                <a:effectLst>
                  <a:outerShdw blurRad="38100" dist="38100" dir="2700000" algn="tl">
                    <a:srgbClr val="000000">
                      <a:alpha val="43137"/>
                    </a:srgbClr>
                  </a:outerShdw>
                </a:effectLst>
                <a:latin typeface="Simplified Arabic" panose="02020603050405020304" pitchFamily="18" charset="-78"/>
                <a:cs typeface="Simplified Arabic" panose="02020603050405020304" pitchFamily="18" charset="-78"/>
              </a:rPr>
              <a:t>2</a:t>
            </a:r>
            <a:r>
              <a:rPr lang="ar-SA" sz="2000" b="1" dirty="0">
                <a:effectLst>
                  <a:outerShdw blurRad="38100" dist="38100" dir="2700000" algn="tl">
                    <a:srgbClr val="000000">
                      <a:alpha val="43137"/>
                    </a:srgbClr>
                  </a:outerShdw>
                </a:effectLst>
                <a:latin typeface="Simplified Arabic" panose="02020603050405020304" pitchFamily="18" charset="-78"/>
                <a:cs typeface="Simplified Arabic" panose="02020603050405020304" pitchFamily="18" charset="-78"/>
              </a:rPr>
              <a:t>- </a:t>
            </a:r>
            <a:r>
              <a:rPr lang="ar-JO" sz="2000" b="1" dirty="0">
                <a:solidFill>
                  <a:srgbClr val="FF0000"/>
                </a:solidFill>
                <a:effectLst>
                  <a:outerShdw blurRad="38100" dist="38100" dir="2700000" algn="tl">
                    <a:srgbClr val="000000">
                      <a:alpha val="43137"/>
                    </a:srgbClr>
                  </a:outerShdw>
                </a:effectLst>
                <a:latin typeface="Simplified Arabic" panose="02020603050405020304" pitchFamily="18" charset="-78"/>
                <a:cs typeface="Simplified Arabic" panose="02020603050405020304" pitchFamily="18" charset="-78"/>
              </a:rPr>
              <a:t>اللغة العربية</a:t>
            </a:r>
            <a:r>
              <a:rPr lang="ar-JO" sz="2000" b="1" dirty="0">
                <a:effectLst>
                  <a:outerShdw blurRad="38100" dist="38100" dir="2700000" algn="tl">
                    <a:srgbClr val="000000">
                      <a:alpha val="43137"/>
                    </a:srgbClr>
                  </a:outerShdw>
                </a:effectLst>
                <a:latin typeface="Simplified Arabic" panose="02020603050405020304" pitchFamily="18" charset="-78"/>
                <a:cs typeface="Simplified Arabic" panose="02020603050405020304" pitchFamily="18" charset="-78"/>
              </a:rPr>
              <a:t>: </a:t>
            </a:r>
            <a:r>
              <a:rPr lang="ar-JO" sz="2000" dirty="0">
                <a:effectLst>
                  <a:outerShdw blurRad="38100" dist="38100" dir="2700000" algn="tl">
                    <a:srgbClr val="000000">
                      <a:alpha val="43137"/>
                    </a:srgbClr>
                  </a:outerShdw>
                </a:effectLst>
                <a:highlight>
                  <a:srgbClr val="FFFF00"/>
                </a:highlight>
                <a:latin typeface="Simplified Arabic" panose="02020603050405020304" pitchFamily="18" charset="-78"/>
                <a:cs typeface="Simplified Arabic" panose="02020603050405020304" pitchFamily="18" charset="-78"/>
              </a:rPr>
              <a:t>حفظت التراث العربي بمكوناته</a:t>
            </a:r>
            <a:r>
              <a:rPr lang="ar-JO" sz="2000" dirty="0">
                <a:effectLst>
                  <a:outerShdw blurRad="38100" dist="38100" dir="2700000" algn="tl">
                    <a:srgbClr val="000000">
                      <a:alpha val="43137"/>
                    </a:srgbClr>
                  </a:outerShdw>
                </a:effectLst>
                <a:latin typeface="Simplified Arabic" panose="02020603050405020304" pitchFamily="18" charset="-78"/>
                <a:cs typeface="Simplified Arabic" panose="02020603050405020304" pitchFamily="18" charset="-78"/>
              </a:rPr>
              <a:t>، وتفردت عن غيرها من اللغات في </a:t>
            </a:r>
            <a:r>
              <a:rPr lang="ar-JO" sz="2000" dirty="0">
                <a:solidFill>
                  <a:srgbClr val="FF0000"/>
                </a:solidFill>
                <a:effectLst>
                  <a:outerShdw blurRad="38100" dist="38100" dir="2700000" algn="tl">
                    <a:srgbClr val="000000">
                      <a:alpha val="43137"/>
                    </a:srgbClr>
                  </a:outerShdw>
                </a:effectLst>
                <a:latin typeface="Simplified Arabic" panose="02020603050405020304" pitchFamily="18" charset="-78"/>
                <a:cs typeface="Simplified Arabic" panose="02020603050405020304" pitchFamily="18" charset="-78"/>
              </a:rPr>
              <a:t>المفردات والمرونة </a:t>
            </a:r>
            <a:r>
              <a:rPr lang="ar-JO" sz="2000" dirty="0">
                <a:effectLst>
                  <a:outerShdw blurRad="38100" dist="38100" dir="2700000" algn="tl">
                    <a:srgbClr val="000000">
                      <a:alpha val="43137"/>
                    </a:srgbClr>
                  </a:outerShdw>
                </a:effectLst>
                <a:latin typeface="Simplified Arabic" panose="02020603050405020304" pitchFamily="18" charset="-78"/>
                <a:cs typeface="Simplified Arabic" panose="02020603050405020304" pitchFamily="18" charset="-78"/>
              </a:rPr>
              <a:t>والتصريف وانتشرت مع </a:t>
            </a:r>
            <a:r>
              <a:rPr lang="ar-JO" sz="2000" dirty="0">
                <a:solidFill>
                  <a:srgbClr val="FF0000"/>
                </a:solidFill>
                <a:effectLst>
                  <a:outerShdw blurRad="38100" dist="38100" dir="2700000" algn="tl">
                    <a:srgbClr val="000000">
                      <a:alpha val="43137"/>
                    </a:srgbClr>
                  </a:outerShdw>
                </a:effectLst>
                <a:latin typeface="Simplified Arabic" panose="02020603050405020304" pitchFamily="18" charset="-78"/>
                <a:cs typeface="Simplified Arabic" panose="02020603050405020304" pitchFamily="18" charset="-78"/>
              </a:rPr>
              <a:t>انتشار الإسلام </a:t>
            </a:r>
            <a:r>
              <a:rPr lang="ar-JO" sz="2000" dirty="0">
                <a:effectLst>
                  <a:outerShdw blurRad="38100" dist="38100" dir="2700000" algn="tl">
                    <a:srgbClr val="000000">
                      <a:alpha val="43137"/>
                    </a:srgbClr>
                  </a:outerShdw>
                </a:effectLst>
                <a:latin typeface="Simplified Arabic" panose="02020603050405020304" pitchFamily="18" charset="-78"/>
                <a:cs typeface="Simplified Arabic" panose="02020603050405020304" pitchFamily="18" charset="-78"/>
              </a:rPr>
              <a:t>فغدت لغة </a:t>
            </a:r>
            <a:r>
              <a:rPr lang="ar-JO" sz="2000" dirty="0">
                <a:effectLst>
                  <a:outerShdw blurRad="38100" dist="38100" dir="2700000" algn="tl">
                    <a:srgbClr val="000000">
                      <a:alpha val="43137"/>
                    </a:srgbClr>
                  </a:outerShdw>
                </a:effectLst>
                <a:highlight>
                  <a:srgbClr val="FFFF00"/>
                </a:highlight>
                <a:latin typeface="Simplified Arabic" panose="02020603050405020304" pitchFamily="18" charset="-78"/>
                <a:cs typeface="Simplified Arabic" panose="02020603050405020304" pitchFamily="18" charset="-78"/>
              </a:rPr>
              <a:t>الفكر والإدارة </a:t>
            </a:r>
            <a:r>
              <a:rPr lang="ar-JO" sz="2000" dirty="0">
                <a:effectLst>
                  <a:outerShdw blurRad="38100" dist="38100" dir="2700000" algn="tl">
                    <a:srgbClr val="000000">
                      <a:alpha val="43137"/>
                    </a:srgbClr>
                  </a:outerShdw>
                </a:effectLst>
                <a:latin typeface="Simplified Arabic" panose="02020603050405020304" pitchFamily="18" charset="-78"/>
                <a:cs typeface="Simplified Arabic" panose="02020603050405020304" pitchFamily="18" charset="-78"/>
              </a:rPr>
              <a:t>كما استوعبت تراث الحضارات الأخرى</a:t>
            </a:r>
            <a:r>
              <a:rPr lang="en-US" sz="2000" dirty="0">
                <a:effectLst>
                  <a:outerShdw blurRad="38100" dist="38100" dir="2700000" algn="tl">
                    <a:srgbClr val="000000">
                      <a:alpha val="43137"/>
                    </a:srgbClr>
                  </a:outerShdw>
                </a:effectLst>
                <a:latin typeface="Simplified Arabic" panose="02020603050405020304" pitchFamily="18" charset="-78"/>
                <a:cs typeface="Simplified Arabic" panose="02020603050405020304" pitchFamily="18" charset="-78"/>
              </a:rPr>
              <a:t> </a:t>
            </a:r>
            <a:r>
              <a:rPr lang="ar-JO" sz="2000" dirty="0">
                <a:effectLst>
                  <a:outerShdw blurRad="38100" dist="38100" dir="2700000" algn="tl">
                    <a:srgbClr val="000000">
                      <a:alpha val="43137"/>
                    </a:srgbClr>
                  </a:outerShdw>
                </a:effectLst>
                <a:latin typeface="Simplified Arabic" panose="02020603050405020304" pitchFamily="18" charset="-78"/>
                <a:cs typeface="Simplified Arabic" panose="02020603050405020304" pitchFamily="18" charset="-78"/>
              </a:rPr>
              <a:t>( يونانية وفارسية وهندية) . </a:t>
            </a:r>
            <a:r>
              <a:rPr lang="ar-JO" sz="2000" dirty="0">
                <a:effectLst>
                  <a:outerShdw blurRad="38100" dist="38100" dir="2700000" algn="tl">
                    <a:srgbClr val="000000">
                      <a:alpha val="43137"/>
                    </a:srgbClr>
                  </a:outerShdw>
                </a:effectLst>
                <a:highlight>
                  <a:srgbClr val="FFFF00"/>
                </a:highlight>
                <a:latin typeface="Simplified Arabic" panose="02020603050405020304" pitchFamily="18" charset="-78"/>
                <a:cs typeface="Simplified Arabic" panose="02020603050405020304" pitchFamily="18" charset="-78"/>
              </a:rPr>
              <a:t>تشرفت العربية بكونها لغة القرآن الكريم </a:t>
            </a:r>
            <a:r>
              <a:rPr lang="ar-JO" sz="2000" dirty="0">
                <a:effectLst>
                  <a:outerShdw blurRad="38100" dist="38100" dir="2700000" algn="tl">
                    <a:srgbClr val="000000">
                      <a:alpha val="43137"/>
                    </a:srgbClr>
                  </a:outerShdw>
                </a:effectLst>
                <a:latin typeface="Simplified Arabic" panose="02020603050405020304" pitchFamily="18" charset="-78"/>
                <a:cs typeface="Simplified Arabic" panose="02020603050405020304" pitchFamily="18" charset="-78"/>
              </a:rPr>
              <a:t>الذي أكسبها حرمة وضمن لها الاستمرار عبر العصور، لتكون جديرة بالرسالة وتكون لغة </a:t>
            </a:r>
            <a:r>
              <a:rPr lang="ar-JO" sz="2000" dirty="0">
                <a:effectLst>
                  <a:outerShdw blurRad="38100" dist="38100" dir="2700000" algn="tl">
                    <a:srgbClr val="000000">
                      <a:alpha val="43137"/>
                    </a:srgbClr>
                  </a:outerShdw>
                </a:effectLst>
                <a:highlight>
                  <a:srgbClr val="FFFF00"/>
                </a:highlight>
                <a:latin typeface="Simplified Arabic" panose="02020603050405020304" pitchFamily="18" charset="-78"/>
                <a:cs typeface="Simplified Arabic" panose="02020603050405020304" pitchFamily="18" charset="-78"/>
              </a:rPr>
              <a:t>العلم والحكم والاقتصاد والأدب، والشعر. </a:t>
            </a:r>
            <a:endParaRPr lang="en-US" sz="2000" dirty="0">
              <a:effectLst>
                <a:outerShdw blurRad="38100" dist="38100" dir="2700000" algn="tl">
                  <a:srgbClr val="000000">
                    <a:alpha val="43137"/>
                  </a:srgbClr>
                </a:outerShdw>
              </a:effectLst>
              <a:highlight>
                <a:srgbClr val="FFFF00"/>
              </a:highlight>
              <a:latin typeface="Simplified Arabic" panose="02020603050405020304" pitchFamily="18" charset="-78"/>
              <a:cs typeface="Simplified Arabic" panose="02020603050405020304" pitchFamily="18" charset="-78"/>
            </a:endParaRPr>
          </a:p>
          <a:p>
            <a:pPr marL="0" indent="0" algn="just" rtl="1" eaLnBrk="1" hangingPunct="1">
              <a:lnSpc>
                <a:spcPct val="150000"/>
              </a:lnSpc>
              <a:defRPr/>
            </a:pPr>
            <a:r>
              <a:rPr lang="ar-SA" sz="2000" u="sng" dirty="0">
                <a:effectLst>
                  <a:outerShdw blurRad="38100" dist="38100" dir="2700000" algn="tl">
                    <a:srgbClr val="000000">
                      <a:alpha val="43137"/>
                    </a:srgbClr>
                  </a:outerShdw>
                </a:effectLst>
                <a:latin typeface="Simplified Arabic" panose="02020603050405020304" pitchFamily="18" charset="-78"/>
                <a:cs typeface="Simplified Arabic" panose="02020603050405020304" pitchFamily="18" charset="-78"/>
              </a:rPr>
              <a:t>3- </a:t>
            </a:r>
            <a:r>
              <a:rPr lang="ar-JO" sz="2000" u="sng" dirty="0">
                <a:solidFill>
                  <a:srgbClr val="FF0000"/>
                </a:solidFill>
                <a:effectLst>
                  <a:outerShdw blurRad="38100" dist="38100" dir="2700000" algn="tl">
                    <a:srgbClr val="000000">
                      <a:alpha val="43137"/>
                    </a:srgbClr>
                  </a:outerShdw>
                </a:effectLst>
                <a:latin typeface="Simplified Arabic" panose="02020603050405020304" pitchFamily="18" charset="-78"/>
                <a:cs typeface="Simplified Arabic" panose="02020603050405020304" pitchFamily="18" charset="-78"/>
              </a:rPr>
              <a:t>العروبة: </a:t>
            </a:r>
            <a:r>
              <a:rPr lang="ar-JO" sz="2000" dirty="0">
                <a:effectLst>
                  <a:outerShdw blurRad="38100" dist="38100" dir="2700000" algn="tl">
                    <a:srgbClr val="000000">
                      <a:alpha val="43137"/>
                    </a:srgbClr>
                  </a:outerShdw>
                </a:effectLst>
                <a:latin typeface="Simplified Arabic" panose="02020603050405020304" pitchFamily="18" charset="-78"/>
                <a:cs typeface="Simplified Arabic" panose="02020603050405020304" pitchFamily="18" charset="-78"/>
              </a:rPr>
              <a:t>ونعني بها </a:t>
            </a:r>
            <a:r>
              <a:rPr lang="ar-JO" sz="2000" dirty="0">
                <a:effectLst>
                  <a:outerShdw blurRad="38100" dist="38100" dir="2700000" algn="tl">
                    <a:srgbClr val="000000">
                      <a:alpha val="43137"/>
                    </a:srgbClr>
                  </a:outerShdw>
                </a:effectLst>
                <a:highlight>
                  <a:srgbClr val="FFFF00"/>
                </a:highlight>
                <a:latin typeface="Simplified Arabic" panose="02020603050405020304" pitchFamily="18" charset="-78"/>
                <a:cs typeface="Simplified Arabic" panose="02020603050405020304" pitchFamily="18" charset="-78"/>
              </a:rPr>
              <a:t>دور العرب ولغتهم وأثارهم بصورة عامة في بناء دولة الإسلام وحضارته</a:t>
            </a:r>
            <a:r>
              <a:rPr lang="ar-JO" sz="2000" dirty="0">
                <a:effectLst>
                  <a:outerShdw blurRad="38100" dist="38100" dir="2700000" algn="tl">
                    <a:srgbClr val="000000">
                      <a:alpha val="43137"/>
                    </a:srgbClr>
                  </a:outerShdw>
                </a:effectLst>
                <a:latin typeface="Simplified Arabic" panose="02020603050405020304" pitchFamily="18" charset="-78"/>
                <a:cs typeface="Simplified Arabic" panose="02020603050405020304" pitchFamily="18" charset="-78"/>
              </a:rPr>
              <a:t>ا ، فقد كان </a:t>
            </a:r>
            <a:r>
              <a:rPr lang="ar-JO" sz="2000" dirty="0">
                <a:effectLst>
                  <a:outerShdw blurRad="38100" dist="38100" dir="2700000" algn="tl">
                    <a:srgbClr val="000000">
                      <a:alpha val="43137"/>
                    </a:srgbClr>
                  </a:outerShdw>
                </a:effectLst>
                <a:highlight>
                  <a:srgbClr val="FFFF00"/>
                </a:highlight>
                <a:latin typeface="Simplified Arabic" panose="02020603050405020304" pitchFamily="18" charset="-78"/>
                <a:cs typeface="Simplified Arabic" panose="02020603050405020304" pitchFamily="18" charset="-78"/>
              </a:rPr>
              <a:t>العرب العنصر الأول والأساسي الذي حمل لواء الإسلام </a:t>
            </a:r>
            <a:r>
              <a:rPr lang="ar-JO" sz="2000" dirty="0">
                <a:effectLst>
                  <a:outerShdw blurRad="38100" dist="38100" dir="2700000" algn="tl">
                    <a:srgbClr val="000000">
                      <a:alpha val="43137"/>
                    </a:srgbClr>
                  </a:outerShdw>
                </a:effectLst>
                <a:latin typeface="Simplified Arabic" panose="02020603050405020304" pitchFamily="18" charset="-78"/>
                <a:cs typeface="Simplified Arabic" panose="02020603050405020304" pitchFamily="18" charset="-78"/>
              </a:rPr>
              <a:t>ومهمة الجهاد لنشر الدين الجديد خارج بلادهم وتوصيله لشعوب الدنيا كلها ، كما كانت </a:t>
            </a:r>
            <a:r>
              <a:rPr lang="ar-JO" sz="2000" dirty="0">
                <a:effectLst>
                  <a:outerShdw blurRad="38100" dist="38100" dir="2700000" algn="tl">
                    <a:srgbClr val="000000">
                      <a:alpha val="43137"/>
                    </a:srgbClr>
                  </a:outerShdw>
                </a:effectLst>
                <a:highlight>
                  <a:srgbClr val="FFFF00"/>
                </a:highlight>
                <a:latin typeface="Simplified Arabic" panose="02020603050405020304" pitchFamily="18" charset="-78"/>
                <a:cs typeface="Simplified Arabic" panose="02020603050405020304" pitchFamily="18" charset="-78"/>
              </a:rPr>
              <a:t>العربية لغة قريش هي اللسان الذي نزل به كتاب المسلمين </a:t>
            </a:r>
            <a:r>
              <a:rPr lang="ar-JO" sz="2000" dirty="0">
                <a:effectLst>
                  <a:outerShdw blurRad="38100" dist="38100" dir="2700000" algn="tl">
                    <a:srgbClr val="000000">
                      <a:alpha val="43137"/>
                    </a:srgbClr>
                  </a:outerShdw>
                </a:effectLst>
                <a:latin typeface="Simplified Arabic" panose="02020603050405020304" pitchFamily="18" charset="-78"/>
                <a:cs typeface="Simplified Arabic" panose="02020603050405020304" pitchFamily="18" charset="-78"/>
              </a:rPr>
              <a:t>جميعاً ، هذا بالإضافة إلى طبائعهم وعاداتهم إلى غير ذلك من مظاهر التحضر </a:t>
            </a:r>
            <a:r>
              <a:rPr lang="ar-SA" sz="2000" dirty="0">
                <a:effectLst>
                  <a:outerShdw blurRad="38100" dist="38100" dir="2700000" algn="tl">
                    <a:srgbClr val="000000">
                      <a:alpha val="43137"/>
                    </a:srgbClr>
                  </a:outerShdw>
                </a:effectLst>
                <a:latin typeface="Simplified Arabic" panose="02020603050405020304" pitchFamily="18" charset="-78"/>
                <a:cs typeface="Simplified Arabic" panose="02020603050405020304" pitchFamily="18" charset="-78"/>
              </a:rPr>
              <a:t>التي تميزت بها بعض المجتمعات العربية . </a:t>
            </a:r>
            <a:r>
              <a:rPr lang="ar-JO" sz="2000" dirty="0">
                <a:effectLst>
                  <a:outerShdw blurRad="38100" dist="38100" dir="2700000" algn="tl">
                    <a:srgbClr val="000000">
                      <a:alpha val="43137"/>
                    </a:srgbClr>
                  </a:outerShdw>
                </a:effectLst>
                <a:latin typeface="Simplified Arabic" panose="02020603050405020304" pitchFamily="18" charset="-78"/>
                <a:cs typeface="Simplified Arabic" panose="02020603050405020304" pitchFamily="18" charset="-78"/>
              </a:rPr>
              <a:t>كحضارة بلاد اليمن القديمة ومملكة الأنباط والحيرة والغساسنة وغيرهم .</a:t>
            </a:r>
            <a:endParaRPr lang="en-US" sz="2000" dirty="0">
              <a:effectLst>
                <a:outerShdw blurRad="38100" dist="38100" dir="2700000" algn="tl">
                  <a:srgbClr val="000000">
                    <a:alpha val="43137"/>
                  </a:srgbClr>
                </a:outerShdw>
              </a:effectLst>
              <a:latin typeface="Simplified Arabic" panose="02020603050405020304" pitchFamily="18" charset="-78"/>
              <a:cs typeface="Simplified Arabic" panose="02020603050405020304" pitchFamily="18" charset="-78"/>
            </a:endParaRPr>
          </a:p>
          <a:p>
            <a:pPr marL="0" indent="0" algn="just" rtl="1" eaLnBrk="1" hangingPunct="1">
              <a:lnSpc>
                <a:spcPct val="150000"/>
              </a:lnSpc>
              <a:defRPr/>
            </a:pPr>
            <a:endParaRPr lang="en-US" sz="2000" b="1" dirty="0">
              <a:effectLst>
                <a:outerShdw blurRad="38100" dist="38100" dir="2700000" algn="tl">
                  <a:srgbClr val="000000">
                    <a:alpha val="43137"/>
                  </a:srgbClr>
                </a:outerShdw>
              </a:effectLst>
              <a:latin typeface="Simplified Arabic" panose="02020603050405020304" pitchFamily="18" charset="-78"/>
              <a:cs typeface="Simplified Arabic" panose="02020603050405020304" pitchFamily="18" charset="-78"/>
            </a:endParaRPr>
          </a:p>
          <a:p>
            <a:pPr marL="0" indent="0" algn="just" rtl="1" eaLnBrk="1" hangingPunct="1">
              <a:lnSpc>
                <a:spcPct val="150000"/>
              </a:lnSpc>
              <a:defRPr/>
            </a:pPr>
            <a:endParaRPr lang="ar-JO" sz="2000" b="1" dirty="0">
              <a:effectLst>
                <a:outerShdw blurRad="38100" dist="38100" dir="2700000" algn="tl">
                  <a:srgbClr val="000000">
                    <a:alpha val="43137"/>
                  </a:srgbClr>
                </a:outerShdw>
              </a:effectLst>
              <a:latin typeface="Simplified Arabic" panose="02020603050405020304" pitchFamily="18" charset="-78"/>
              <a:cs typeface="Simplified Arabic" panose="02020603050405020304" pitchFamily="18" charset="-78"/>
            </a:endParaRPr>
          </a:p>
        </p:txBody>
      </p:sp>
      <p:pic>
        <p:nvPicPr>
          <p:cNvPr id="3" name="Picture 2" descr="نتيجة بحث الصور عن الحضارة الاسلامية">
            <a:extLst>
              <a:ext uri="{FF2B5EF4-FFF2-40B4-BE49-F238E27FC236}">
                <a16:creationId xmlns:a16="http://schemas.microsoft.com/office/drawing/2014/main" id="{49A271EB-25AD-4346-AE0F-990B92F77C93}"/>
              </a:ext>
            </a:extLst>
          </p:cNvPr>
          <p:cNvPicPr>
            <a:picLocks noChangeAspect="1" noChangeArrowheads="1"/>
          </p:cNvPicPr>
          <p:nvPr/>
        </p:nvPicPr>
        <p:blipFill>
          <a:blip r:embed="rId3" cstate="print">
            <a:extLst>
              <a:ext uri="{BEBA8EAE-BF5A-486C-A8C5-ECC9F3942E4B}">
                <a14:imgProps xmlns:a14="http://schemas.microsoft.com/office/drawing/2010/main">
                  <a14:imgLayer r:embed="rId4">
                    <a14:imgEffect>
                      <a14:artisticGlowDiffused/>
                    </a14:imgEffect>
                    <a14:imgEffect>
                      <a14:brightnessContrast bright="-40000" contrast="20000"/>
                    </a14:imgEffect>
                  </a14:imgLayer>
                </a14:imgProps>
              </a:ext>
              <a:ext uri="{28A0092B-C50C-407E-A947-70E740481C1C}">
                <a14:useLocalDpi xmlns:a14="http://schemas.microsoft.com/office/drawing/2010/main" val="0"/>
              </a:ext>
            </a:extLst>
          </a:blip>
          <a:srcRect/>
          <a:stretch>
            <a:fillRect/>
          </a:stretch>
        </p:blipFill>
        <p:spPr bwMode="auto">
          <a:xfrm>
            <a:off x="179512" y="4842787"/>
            <a:ext cx="8856984" cy="1964269"/>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xmlns:p14="http://schemas.microsoft.com/office/powerpoint/2010/main">
    <mc:Choice Requires="p14">
      <p:transition spd="slow" p14:dur="4000">
        <p14:vortex/>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7170" name="Picture 2" descr="نتيجة بحث الصور عن الحضارة الاسلامية"/>
          <p:cNvPicPr>
            <a:picLocks noChangeAspect="1" noChangeArrowheads="1"/>
          </p:cNvPicPr>
          <p:nvPr/>
        </p:nvPicPr>
        <p:blipFill>
          <a:blip r:embed="rId2" cstate="print">
            <a:extLst>
              <a:ext uri="{BEBA8EAE-BF5A-486C-A8C5-ECC9F3942E4B}">
                <a14:imgProps xmlns:a14="http://schemas.microsoft.com/office/drawing/2010/main">
                  <a14:imgLayer r:embed="rId3">
                    <a14:imgEffect>
                      <a14:artisticPaintBrush/>
                    </a14:imgEffect>
                    <a14:imgEffect>
                      <a14:brightnessContrast bright="-40000" contrast="20000"/>
                    </a14:imgEffect>
                  </a14:imgLayer>
                </a14:imgProps>
              </a:ext>
              <a:ext uri="{28A0092B-C50C-407E-A947-70E740481C1C}">
                <a14:useLocalDpi xmlns:a14="http://schemas.microsoft.com/office/drawing/2010/main" val="0"/>
              </a:ext>
            </a:extLst>
          </a:blip>
          <a:srcRect/>
          <a:stretch>
            <a:fillRect/>
          </a:stretch>
        </p:blipFill>
        <p:spPr bwMode="auto">
          <a:xfrm>
            <a:off x="0" y="0"/>
            <a:ext cx="9036496" cy="6854924"/>
          </a:xfrm>
          <a:prstGeom prst="rect">
            <a:avLst/>
          </a:prstGeom>
          <a:noFill/>
          <a:extLst>
            <a:ext uri="{909E8E84-426E-40DD-AFC4-6F175D3DCCD1}">
              <a14:hiddenFill xmlns:a14="http://schemas.microsoft.com/office/drawing/2010/main">
                <a:solidFill>
                  <a:srgbClr val="FFFFFF"/>
                </a:solidFill>
              </a14:hiddenFill>
            </a:ext>
          </a:extLst>
        </p:spPr>
      </p:pic>
      <p:sp>
        <p:nvSpPr>
          <p:cNvPr id="2" name="Content Placeholder 1"/>
          <p:cNvSpPr>
            <a:spLocks noGrp="1"/>
          </p:cNvSpPr>
          <p:nvPr>
            <p:ph sz="quarter" idx="13"/>
          </p:nvPr>
        </p:nvSpPr>
        <p:spPr>
          <a:xfrm>
            <a:off x="403448" y="332656"/>
            <a:ext cx="8229600" cy="5976664"/>
          </a:xfrm>
          <a:blipFill>
            <a:blip r:embed="rId4"/>
            <a:tile tx="0" ty="0" sx="100000" sy="100000" flip="none" algn="tl"/>
          </a:blipFill>
        </p:spPr>
        <p:txBody>
          <a:bodyPr wrap="square" numCol="1" anchor="t" anchorCtr="0" compatLnSpc="1">
            <a:prstTxWarp prst="textNoShape">
              <a:avLst/>
            </a:prstTxWarp>
            <a:normAutofit/>
          </a:bodyPr>
          <a:lstStyle/>
          <a:p>
            <a:pPr marL="0" indent="0" algn="ctr" rtl="1">
              <a:lnSpc>
                <a:spcPct val="200000"/>
              </a:lnSpc>
              <a:defRPr/>
            </a:pPr>
            <a:r>
              <a:rPr lang="ar-JO" sz="1800" b="1" u="sng" dirty="0">
                <a:solidFill>
                  <a:srgbClr val="FF0000"/>
                </a:solidFill>
                <a:effectLst>
                  <a:outerShdw blurRad="38100" dist="38100" dir="2700000" algn="tl">
                    <a:srgbClr val="000000">
                      <a:alpha val="43137"/>
                    </a:srgbClr>
                  </a:outerShdw>
                </a:effectLst>
                <a:latin typeface="Simplified Arabic" panose="02020603050405020304" pitchFamily="18" charset="-78"/>
                <a:cs typeface="Simplified Arabic" panose="02020603050405020304" pitchFamily="18" charset="-78"/>
              </a:rPr>
              <a:t>الموقع الجغرافي و الانفتاح على العالم: </a:t>
            </a:r>
          </a:p>
          <a:p>
            <a:pPr marL="0" indent="0" algn="just" rtl="1">
              <a:lnSpc>
                <a:spcPct val="200000"/>
              </a:lnSpc>
              <a:buNone/>
              <a:defRPr/>
            </a:pPr>
            <a:r>
              <a:rPr lang="ar-JO" sz="1800" b="1" dirty="0">
                <a:effectLst>
                  <a:outerShdw blurRad="38100" dist="38100" dir="2700000" algn="tl">
                    <a:srgbClr val="000000">
                      <a:alpha val="43137"/>
                    </a:srgbClr>
                  </a:outerShdw>
                </a:effectLst>
                <a:latin typeface="Simplified Arabic" panose="02020603050405020304" pitchFamily="18" charset="-78"/>
                <a:cs typeface="Simplified Arabic" panose="02020603050405020304" pitchFamily="18" charset="-78"/>
              </a:rPr>
              <a:t>اسهم الموقع الجغرافي المميز للعالم الإسلامي في قيام حضارة راسخة ترجع جذورها إلى قبل الإسلام، </a:t>
            </a:r>
            <a:endParaRPr lang="ar-SA" sz="1800" b="1" dirty="0">
              <a:effectLst>
                <a:outerShdw blurRad="38100" dist="38100" dir="2700000" algn="tl">
                  <a:srgbClr val="000000">
                    <a:alpha val="43137"/>
                  </a:srgbClr>
                </a:outerShdw>
              </a:effectLst>
              <a:latin typeface="Simplified Arabic" panose="02020603050405020304" pitchFamily="18" charset="-78"/>
              <a:cs typeface="Simplified Arabic" panose="02020603050405020304" pitchFamily="18" charset="-78"/>
            </a:endParaRPr>
          </a:p>
          <a:p>
            <a:pPr marL="0" indent="0" algn="just" rtl="1">
              <a:lnSpc>
                <a:spcPct val="200000"/>
              </a:lnSpc>
              <a:defRPr/>
            </a:pPr>
            <a:r>
              <a:rPr lang="ar-SA" sz="1800" b="1" dirty="0">
                <a:effectLst>
                  <a:outerShdw blurRad="38100" dist="38100" dir="2700000" algn="tl">
                    <a:srgbClr val="000000">
                      <a:alpha val="43137"/>
                    </a:srgbClr>
                  </a:outerShdw>
                </a:effectLst>
                <a:highlight>
                  <a:srgbClr val="FFFF00"/>
                </a:highlight>
                <a:latin typeface="Simplified Arabic" panose="02020603050405020304" pitchFamily="18" charset="-78"/>
                <a:cs typeface="Simplified Arabic" panose="02020603050405020304" pitchFamily="18" charset="-78"/>
              </a:rPr>
              <a:t>وتعود </a:t>
            </a:r>
            <a:r>
              <a:rPr lang="ar-JO" sz="1800" b="1" dirty="0">
                <a:effectLst>
                  <a:outerShdw blurRad="38100" dist="38100" dir="2700000" algn="tl">
                    <a:srgbClr val="000000">
                      <a:alpha val="43137"/>
                    </a:srgbClr>
                  </a:outerShdw>
                </a:effectLst>
                <a:highlight>
                  <a:srgbClr val="FFFF00"/>
                </a:highlight>
                <a:latin typeface="Simplified Arabic" panose="02020603050405020304" pitchFamily="18" charset="-78"/>
                <a:cs typeface="Simplified Arabic" panose="02020603050405020304" pitchFamily="18" charset="-78"/>
              </a:rPr>
              <a:t> أهمية هذا الموقع إلى عدة عوامل ، ابرزها: </a:t>
            </a:r>
            <a:endParaRPr lang="en-US" sz="1800" b="1" dirty="0">
              <a:effectLst>
                <a:outerShdw blurRad="38100" dist="38100" dir="2700000" algn="tl">
                  <a:srgbClr val="000000">
                    <a:alpha val="43137"/>
                  </a:srgbClr>
                </a:outerShdw>
              </a:effectLst>
              <a:highlight>
                <a:srgbClr val="FFFF00"/>
              </a:highlight>
              <a:latin typeface="Simplified Arabic" panose="02020603050405020304" pitchFamily="18" charset="-78"/>
              <a:cs typeface="Simplified Arabic" panose="02020603050405020304" pitchFamily="18" charset="-78"/>
            </a:endParaRPr>
          </a:p>
          <a:p>
            <a:pPr marL="0" indent="0" algn="just" rtl="1">
              <a:lnSpc>
                <a:spcPct val="200000"/>
              </a:lnSpc>
              <a:defRPr/>
            </a:pPr>
            <a:r>
              <a:rPr lang="ar-JO" sz="1800" b="1" dirty="0">
                <a:effectLst>
                  <a:outerShdw blurRad="38100" dist="38100" dir="2700000" algn="tl">
                    <a:srgbClr val="000000">
                      <a:alpha val="43137"/>
                    </a:srgbClr>
                  </a:outerShdw>
                </a:effectLst>
                <a:latin typeface="Simplified Arabic" panose="02020603050405020304" pitchFamily="18" charset="-78"/>
                <a:cs typeface="Simplified Arabic" panose="02020603050405020304" pitchFamily="18" charset="-78"/>
              </a:rPr>
              <a:t>ا</a:t>
            </a:r>
            <a:r>
              <a:rPr lang="ar-SA" sz="1800" b="1" dirty="0">
                <a:effectLst>
                  <a:outerShdw blurRad="38100" dist="38100" dir="2700000" algn="tl">
                    <a:srgbClr val="000000">
                      <a:alpha val="43137"/>
                    </a:srgbClr>
                  </a:outerShdw>
                </a:effectLst>
                <a:latin typeface="Simplified Arabic" panose="02020603050405020304" pitchFamily="18" charset="-78"/>
                <a:cs typeface="Simplified Arabic" panose="02020603050405020304" pitchFamily="18" charset="-78"/>
              </a:rPr>
              <a:t>- ا</a:t>
            </a:r>
            <a:r>
              <a:rPr lang="ar-JO" sz="1800" b="1" dirty="0">
                <a:effectLst>
                  <a:outerShdw blurRad="38100" dist="38100" dir="2700000" algn="tl">
                    <a:srgbClr val="000000">
                      <a:alpha val="43137"/>
                    </a:srgbClr>
                  </a:outerShdw>
                </a:effectLst>
                <a:latin typeface="Simplified Arabic" panose="02020603050405020304" pitchFamily="18" charset="-78"/>
                <a:cs typeface="Simplified Arabic" panose="02020603050405020304" pitchFamily="18" charset="-78"/>
              </a:rPr>
              <a:t>حتل قلب العـــالم القديم (آسيا – أفريقيا – اوروبا) وشكّل جسراً للربط بين هذه القارات. </a:t>
            </a:r>
            <a:endParaRPr lang="en-US" sz="1800" b="1" dirty="0">
              <a:effectLst>
                <a:outerShdw blurRad="38100" dist="38100" dir="2700000" algn="tl">
                  <a:srgbClr val="000000">
                    <a:alpha val="43137"/>
                  </a:srgbClr>
                </a:outerShdw>
              </a:effectLst>
              <a:latin typeface="Simplified Arabic" panose="02020603050405020304" pitchFamily="18" charset="-78"/>
              <a:cs typeface="Simplified Arabic" panose="02020603050405020304" pitchFamily="18" charset="-78"/>
            </a:endParaRPr>
          </a:p>
          <a:p>
            <a:pPr marL="0" indent="0" algn="just" rtl="1">
              <a:lnSpc>
                <a:spcPct val="200000"/>
              </a:lnSpc>
              <a:defRPr/>
            </a:pPr>
            <a:r>
              <a:rPr lang="ar-SA" sz="1800" b="1" dirty="0">
                <a:effectLst>
                  <a:outerShdw blurRad="38100" dist="38100" dir="2700000" algn="tl">
                    <a:srgbClr val="000000">
                      <a:alpha val="43137"/>
                    </a:srgbClr>
                  </a:outerShdw>
                </a:effectLst>
                <a:latin typeface="Simplified Arabic" panose="02020603050405020304" pitchFamily="18" charset="-78"/>
                <a:cs typeface="Simplified Arabic" panose="02020603050405020304" pitchFamily="18" charset="-78"/>
              </a:rPr>
              <a:t>2- </a:t>
            </a:r>
            <a:r>
              <a:rPr lang="ar-JO" sz="1800" b="1" dirty="0">
                <a:effectLst>
                  <a:outerShdw blurRad="38100" dist="38100" dir="2700000" algn="tl">
                    <a:srgbClr val="000000">
                      <a:alpha val="43137"/>
                    </a:srgbClr>
                  </a:outerShdw>
                </a:effectLst>
                <a:latin typeface="Simplified Arabic" panose="02020603050405020304" pitchFamily="18" charset="-78"/>
                <a:cs typeface="Simplified Arabic" panose="02020603050405020304" pitchFamily="18" charset="-78"/>
              </a:rPr>
              <a:t>الإشراف على المسطحات المائية الكبرى: المحيط الأطلسي، والمحيط الهندي، والبحار: المتوسط والاحمر وبحر العرب والخليج العربي والبحر الأسود، وبحر قزوين إضافة إلى الأنهار: نهر النيل ونهر النيجر والفرات ودجلة والعاصي والليطاني ونهر الكونغو، بالإضافة إلى البحار الداخلية الصغيرة والأحواض.</a:t>
            </a:r>
            <a:endParaRPr lang="en-US" sz="1800" b="1" dirty="0">
              <a:effectLst>
                <a:outerShdw blurRad="38100" dist="38100" dir="2700000" algn="tl">
                  <a:srgbClr val="000000">
                    <a:alpha val="43137"/>
                  </a:srgbClr>
                </a:outerShdw>
              </a:effectLst>
              <a:latin typeface="Simplified Arabic" panose="02020603050405020304" pitchFamily="18" charset="-78"/>
              <a:cs typeface="Simplified Arabic" panose="02020603050405020304" pitchFamily="18" charset="-78"/>
            </a:endParaRPr>
          </a:p>
          <a:p>
            <a:pPr marL="0" indent="0" algn="just" rtl="1" eaLnBrk="1" hangingPunct="1">
              <a:defRPr/>
            </a:pPr>
            <a:endParaRPr lang="ar-JO" sz="1800" b="1" dirty="0">
              <a:effectLst>
                <a:outerShdw blurRad="38100" dist="38100" dir="2700000" algn="tl">
                  <a:srgbClr val="000000">
                    <a:alpha val="43137"/>
                  </a:srgbClr>
                </a:outerShdw>
              </a:effectLst>
              <a:latin typeface="Simplified Arabic" panose="02020603050405020304" pitchFamily="18" charset="-78"/>
              <a:cs typeface="Simplified Arabic" panose="02020603050405020304" pitchFamily="18" charset="-78"/>
            </a:endParaRPr>
          </a:p>
        </p:txBody>
      </p:sp>
    </p:spTree>
  </p:cSld>
  <p:clrMapOvr>
    <a:masterClrMapping/>
  </p:clrMapOvr>
  <mc:AlternateContent xmlns:mc="http://schemas.openxmlformats.org/markup-compatibility/2006" xmlns:p14="http://schemas.microsoft.com/office/powerpoint/2010/main">
    <mc:Choice Requires="p14">
      <p:transition spd="slow" p14:dur="4000">
        <p14:vortex/>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50C02424-38C0-41B3-B6A1-10B2BFBE8731}"/>
              </a:ext>
            </a:extLst>
          </p:cNvPr>
          <p:cNvSpPr txBox="1"/>
          <p:nvPr/>
        </p:nvSpPr>
        <p:spPr>
          <a:xfrm>
            <a:off x="899592" y="1201467"/>
            <a:ext cx="8064896" cy="4431983"/>
          </a:xfrm>
          <a:prstGeom prst="rect">
            <a:avLst/>
          </a:prstGeom>
          <a:noFill/>
        </p:spPr>
        <p:txBody>
          <a:bodyPr wrap="square">
            <a:spAutoFit/>
          </a:bodyPr>
          <a:lstStyle/>
          <a:p>
            <a:pPr marL="0" indent="0" algn="just" rtl="1">
              <a:lnSpc>
                <a:spcPct val="200000"/>
              </a:lnSpc>
              <a:defRPr/>
            </a:pPr>
            <a:r>
              <a:rPr lang="ar-SA" sz="2400" b="1" dirty="0">
                <a:effectLst>
                  <a:outerShdw blurRad="38100" dist="38100" dir="2700000" algn="tl">
                    <a:srgbClr val="000000">
                      <a:alpha val="43137"/>
                    </a:srgbClr>
                  </a:outerShdw>
                </a:effectLst>
                <a:latin typeface="Simplified Arabic" panose="02020603050405020304" pitchFamily="18" charset="-78"/>
                <a:cs typeface="Simplified Arabic" panose="02020603050405020304" pitchFamily="18" charset="-78"/>
              </a:rPr>
              <a:t>3- </a:t>
            </a:r>
            <a:r>
              <a:rPr lang="ar-JO" sz="2400" b="1" dirty="0">
                <a:effectLst>
                  <a:outerShdw blurRad="38100" dist="38100" dir="2700000" algn="tl">
                    <a:srgbClr val="000000">
                      <a:alpha val="43137"/>
                    </a:srgbClr>
                  </a:outerShdw>
                </a:effectLst>
                <a:latin typeface="Simplified Arabic" panose="02020603050405020304" pitchFamily="18" charset="-78"/>
                <a:cs typeface="Simplified Arabic" panose="02020603050405020304" pitchFamily="18" charset="-78"/>
              </a:rPr>
              <a:t>سيطرته على شرايين التجارة العالمية في تلك الفترة بسيطرته على المضائق: هرمز ومضيق جبل طارق وباب المندب، البسفور والدردنيل. </a:t>
            </a:r>
            <a:endParaRPr lang="en-US" sz="2400" b="1" dirty="0">
              <a:effectLst>
                <a:outerShdw blurRad="38100" dist="38100" dir="2700000" algn="tl">
                  <a:srgbClr val="000000">
                    <a:alpha val="43137"/>
                  </a:srgbClr>
                </a:outerShdw>
              </a:effectLst>
              <a:latin typeface="Simplified Arabic" panose="02020603050405020304" pitchFamily="18" charset="-78"/>
              <a:cs typeface="Simplified Arabic" panose="02020603050405020304" pitchFamily="18" charset="-78"/>
            </a:endParaRPr>
          </a:p>
          <a:p>
            <a:pPr marL="0" indent="0" algn="just" rtl="1">
              <a:lnSpc>
                <a:spcPct val="200000"/>
              </a:lnSpc>
              <a:defRPr/>
            </a:pPr>
            <a:r>
              <a:rPr lang="ar-SA" sz="2400" b="1" dirty="0">
                <a:effectLst>
                  <a:outerShdw blurRad="38100" dist="38100" dir="2700000" algn="tl">
                    <a:srgbClr val="000000">
                      <a:alpha val="43137"/>
                    </a:srgbClr>
                  </a:outerShdw>
                </a:effectLst>
                <a:latin typeface="Simplified Arabic" panose="02020603050405020304" pitchFamily="18" charset="-78"/>
                <a:cs typeface="Simplified Arabic" panose="02020603050405020304" pitchFamily="18" charset="-78"/>
              </a:rPr>
              <a:t>4- </a:t>
            </a:r>
            <a:r>
              <a:rPr lang="ar-JO" sz="2400" b="1" dirty="0">
                <a:effectLst>
                  <a:outerShdw blurRad="38100" dist="38100" dir="2700000" algn="tl">
                    <a:srgbClr val="000000">
                      <a:alpha val="43137"/>
                    </a:srgbClr>
                  </a:outerShdw>
                </a:effectLst>
                <a:latin typeface="Simplified Arabic" panose="02020603050405020304" pitchFamily="18" charset="-78"/>
                <a:cs typeface="Simplified Arabic" panose="02020603050405020304" pitchFamily="18" charset="-78"/>
              </a:rPr>
              <a:t>تنوع الأنماط المناخية والتربة الخصبة والمياه أدى إلى تنوع في المحاصيل الزراعية.</a:t>
            </a:r>
            <a:endParaRPr lang="ar-SA" sz="2400" b="1" dirty="0">
              <a:effectLst>
                <a:outerShdw blurRad="38100" dist="38100" dir="2700000" algn="tl">
                  <a:srgbClr val="000000">
                    <a:alpha val="43137"/>
                  </a:srgbClr>
                </a:outerShdw>
              </a:effectLst>
              <a:latin typeface="Simplified Arabic" panose="02020603050405020304" pitchFamily="18" charset="-78"/>
              <a:cs typeface="Simplified Arabic" panose="02020603050405020304" pitchFamily="18" charset="-78"/>
            </a:endParaRPr>
          </a:p>
          <a:p>
            <a:pPr marL="0" indent="0" algn="just" rtl="1">
              <a:lnSpc>
                <a:spcPct val="200000"/>
              </a:lnSpc>
              <a:defRPr/>
            </a:pPr>
            <a:r>
              <a:rPr lang="ar-SA" sz="2400" b="1" dirty="0">
                <a:effectLst>
                  <a:outerShdw blurRad="38100" dist="38100" dir="2700000" algn="tl">
                    <a:srgbClr val="000000">
                      <a:alpha val="43137"/>
                    </a:srgbClr>
                  </a:outerShdw>
                </a:effectLst>
                <a:latin typeface="Simplified Arabic" panose="02020603050405020304" pitchFamily="18" charset="-78"/>
                <a:cs typeface="Simplified Arabic" panose="02020603050405020304" pitchFamily="18" charset="-78"/>
              </a:rPr>
              <a:t>هذه الخصائص كانت سببا في نشأة الحضارات الإنسانية ( الرافدين – الفراعنة – الفينيقية – وحضارات البحر المتوسط</a:t>
            </a:r>
            <a:r>
              <a:rPr lang="ar-JO" sz="2400" b="1" dirty="0">
                <a:effectLst>
                  <a:outerShdw blurRad="38100" dist="38100" dir="2700000" algn="tl">
                    <a:srgbClr val="000000">
                      <a:alpha val="43137"/>
                    </a:srgbClr>
                  </a:outerShdw>
                </a:effectLst>
                <a:latin typeface="Simplified Arabic" panose="02020603050405020304" pitchFamily="18" charset="-78"/>
                <a:cs typeface="Simplified Arabic" panose="02020603050405020304" pitchFamily="18" charset="-78"/>
              </a:rPr>
              <a:t> </a:t>
            </a:r>
            <a:r>
              <a:rPr lang="ar-SA" sz="2400" b="1" dirty="0">
                <a:effectLst>
                  <a:outerShdw blurRad="38100" dist="38100" dir="2700000" algn="tl">
                    <a:srgbClr val="000000">
                      <a:alpha val="43137"/>
                    </a:srgbClr>
                  </a:outerShdw>
                </a:effectLst>
                <a:latin typeface="Simplified Arabic" panose="02020603050405020304" pitchFamily="18" charset="-78"/>
                <a:cs typeface="Simplified Arabic" panose="02020603050405020304" pitchFamily="18" charset="-78"/>
              </a:rPr>
              <a:t>ومن ثم حضارة العالم الإسلامي .</a:t>
            </a:r>
            <a:endParaRPr lang="en-US" sz="2400" b="1" dirty="0">
              <a:effectLst>
                <a:outerShdw blurRad="38100" dist="38100" dir="2700000" algn="tl">
                  <a:srgbClr val="000000">
                    <a:alpha val="43137"/>
                  </a:srgbClr>
                </a:outerShdw>
              </a:effectLst>
              <a:latin typeface="Simplified Arabic" panose="02020603050405020304" pitchFamily="18" charset="-78"/>
              <a:cs typeface="Simplified Arabic" panose="02020603050405020304" pitchFamily="18" charset="-78"/>
            </a:endParaRPr>
          </a:p>
        </p:txBody>
      </p:sp>
    </p:spTree>
    <p:extLst>
      <p:ext uri="{BB962C8B-B14F-4D97-AF65-F5344CB8AC3E}">
        <p14:creationId xmlns:p14="http://schemas.microsoft.com/office/powerpoint/2010/main" val="106400998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8194" name="Picture 2" descr="نتيجة بحث الصور عن الانباط"/>
          <p:cNvPicPr>
            <a:picLocks noChangeAspect="1" noChangeArrowheads="1"/>
          </p:cNvPicPr>
          <p:nvPr/>
        </p:nvPicPr>
        <p:blipFill>
          <a:blip r:embed="rId2" cstate="print">
            <a:extLst>
              <a:ext uri="{BEBA8EAE-BF5A-486C-A8C5-ECC9F3942E4B}">
                <a14:imgProps xmlns:a14="http://schemas.microsoft.com/office/drawing/2010/main">
                  <a14:imgLayer r:embed="rId3">
                    <a14:imgEffect>
                      <a14:artisticPaintBrush/>
                    </a14:imgEffect>
                    <a14:imgEffect>
                      <a14:brightnessContrast bright="-20000"/>
                    </a14:imgEffect>
                  </a14:imgLayer>
                </a14:imgProps>
              </a:ext>
              <a:ext uri="{28A0092B-C50C-407E-A947-70E740481C1C}">
                <a14:useLocalDpi xmlns:a14="http://schemas.microsoft.com/office/drawing/2010/main" val="0"/>
              </a:ext>
            </a:extLst>
          </a:blip>
          <a:srcRect/>
          <a:stretch>
            <a:fillRect/>
          </a:stretch>
        </p:blipFill>
        <p:spPr bwMode="auto">
          <a:xfrm>
            <a:off x="179512" y="4077072"/>
            <a:ext cx="8568952" cy="2664296"/>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F0A3A7E6-B01E-460D-9360-410D8DFAC7D3}"/>
              </a:ext>
            </a:extLst>
          </p:cNvPr>
          <p:cNvSpPr txBox="1"/>
          <p:nvPr/>
        </p:nvSpPr>
        <p:spPr>
          <a:xfrm>
            <a:off x="539552" y="404665"/>
            <a:ext cx="8424936" cy="3381695"/>
          </a:xfrm>
          <a:prstGeom prst="rect">
            <a:avLst/>
          </a:prstGeom>
          <a:noFill/>
        </p:spPr>
        <p:txBody>
          <a:bodyPr wrap="square">
            <a:spAutoFit/>
          </a:bodyPr>
          <a:lstStyle/>
          <a:p>
            <a:pPr marL="0" indent="0" algn="just" rtl="1">
              <a:lnSpc>
                <a:spcPct val="150000"/>
              </a:lnSpc>
              <a:defRPr/>
            </a:pPr>
            <a:r>
              <a:rPr lang="ar-SA" b="1" u="sng" dirty="0">
                <a:effectLst>
                  <a:outerShdw blurRad="38100" dist="38100" dir="2700000" algn="tl">
                    <a:srgbClr val="000000">
                      <a:alpha val="43137"/>
                    </a:srgbClr>
                  </a:outerShdw>
                </a:effectLst>
                <a:latin typeface="Simplified Arabic" panose="02020603050405020304" pitchFamily="18" charset="-78"/>
                <a:cs typeface="Simplified Arabic" panose="02020603050405020304" pitchFamily="18" charset="-78"/>
              </a:rPr>
              <a:t>وقد ظهرت في بلاد الشام حضارات أهمها :</a:t>
            </a:r>
          </a:p>
          <a:p>
            <a:pPr marL="0" indent="0" algn="just" rtl="1">
              <a:lnSpc>
                <a:spcPct val="150000"/>
              </a:lnSpc>
              <a:defRPr/>
            </a:pPr>
            <a:r>
              <a:rPr lang="ar-JO" dirty="0">
                <a:solidFill>
                  <a:srgbClr val="FF0000"/>
                </a:solidFill>
                <a:effectLst>
                  <a:outerShdw blurRad="38100" dist="38100" dir="2700000" algn="tl">
                    <a:srgbClr val="000000">
                      <a:alpha val="43137"/>
                    </a:srgbClr>
                  </a:outerShdw>
                </a:effectLst>
                <a:latin typeface="Simplified Arabic" panose="02020603050405020304" pitchFamily="18" charset="-78"/>
                <a:cs typeface="Simplified Arabic" panose="02020603050405020304" pitchFamily="18" charset="-78"/>
              </a:rPr>
              <a:t>حضارة الأنباط: </a:t>
            </a:r>
            <a:endParaRPr lang="en-US" dirty="0">
              <a:solidFill>
                <a:srgbClr val="FF0000"/>
              </a:solidFill>
              <a:effectLst>
                <a:outerShdw blurRad="38100" dist="38100" dir="2700000" algn="tl">
                  <a:srgbClr val="000000">
                    <a:alpha val="43137"/>
                  </a:srgbClr>
                </a:outerShdw>
              </a:effectLst>
              <a:latin typeface="Simplified Arabic" panose="02020603050405020304" pitchFamily="18" charset="-78"/>
              <a:cs typeface="Simplified Arabic" panose="02020603050405020304" pitchFamily="18" charset="-78"/>
            </a:endParaRPr>
          </a:p>
          <a:p>
            <a:pPr marL="0" indent="0" algn="just" rtl="1">
              <a:lnSpc>
                <a:spcPct val="150000"/>
              </a:lnSpc>
              <a:defRPr/>
            </a:pPr>
            <a:r>
              <a:rPr lang="ar-JO" dirty="0">
                <a:effectLst>
                  <a:outerShdw blurRad="38100" dist="38100" dir="2700000" algn="tl">
                    <a:srgbClr val="000000">
                      <a:alpha val="43137"/>
                    </a:srgbClr>
                  </a:outerShdw>
                </a:effectLst>
                <a:latin typeface="Simplified Arabic" panose="02020603050405020304" pitchFamily="18" charset="-78"/>
                <a:cs typeface="Simplified Arabic" panose="02020603050405020304" pitchFamily="18" charset="-78"/>
              </a:rPr>
              <a:t>اتخذ </a:t>
            </a:r>
            <a:r>
              <a:rPr lang="ar-JO" dirty="0">
                <a:effectLst>
                  <a:outerShdw blurRad="38100" dist="38100" dir="2700000" algn="tl">
                    <a:srgbClr val="000000">
                      <a:alpha val="43137"/>
                    </a:srgbClr>
                  </a:outerShdw>
                </a:effectLst>
                <a:highlight>
                  <a:srgbClr val="FFFF00"/>
                </a:highlight>
                <a:latin typeface="Simplified Arabic" panose="02020603050405020304" pitchFamily="18" charset="-78"/>
                <a:cs typeface="Simplified Arabic" panose="02020603050405020304" pitchFamily="18" charset="-78"/>
              </a:rPr>
              <a:t>الأنباط البتراء عاصمة لهم </a:t>
            </a:r>
            <a:r>
              <a:rPr lang="ar-JO" dirty="0">
                <a:effectLst>
                  <a:outerShdw blurRad="38100" dist="38100" dir="2700000" algn="tl">
                    <a:srgbClr val="000000">
                      <a:alpha val="43137"/>
                    </a:srgbClr>
                  </a:outerShdw>
                </a:effectLst>
                <a:latin typeface="Simplified Arabic" panose="02020603050405020304" pitchFamily="18" charset="-78"/>
                <a:cs typeface="Simplified Arabic" panose="02020603050405020304" pitchFamily="18" charset="-78"/>
              </a:rPr>
              <a:t>وقد تمتعت بكونها إحدى محطات القوافل على الطريق التجاري بين اليمن والبحر المتوسط حيث يتم تبادل اللبان والمر من اليمن والزجاج والحرير من بلاد الشام، وبدورهم صدر الأنباط الذهب والفضة وزيت السمسم والغاز أما اللؤلؤ فمن الخليج العربي بينما الحرير من الصين. وبالتالي ساعد الانفتاح على العالم على جعل الأرض العربية معرضة لتيارات فكرية ودينية، وكانت لغتهم مزدوجة عربية، بينما كانت كتابتهم آرامية وقد اجاد التجار منهم اللغة اليونانية إضافة للعربية والآرامية. وقد ظهر التأثير اليوناني والروماني في القبور والمعابد والقصور المنحوتة في الصخر. </a:t>
            </a:r>
            <a:endParaRPr lang="en-US" dirty="0">
              <a:effectLst>
                <a:outerShdw blurRad="38100" dist="38100" dir="2700000" algn="tl">
                  <a:srgbClr val="000000">
                    <a:alpha val="43137"/>
                  </a:srgbClr>
                </a:outerShdw>
              </a:effectLst>
              <a:latin typeface="Simplified Arabic" panose="02020603050405020304" pitchFamily="18" charset="-78"/>
              <a:cs typeface="Simplified Arabic" panose="02020603050405020304" pitchFamily="18" charset="-78"/>
            </a:endParaRPr>
          </a:p>
        </p:txBody>
      </p:sp>
    </p:spTree>
  </p:cSld>
  <p:clrMapOvr>
    <a:masterClrMapping/>
  </p:clrMapOvr>
  <mc:AlternateContent xmlns:mc="http://schemas.openxmlformats.org/markup-compatibility/2006" xmlns:p14="http://schemas.microsoft.com/office/powerpoint/2010/main">
    <mc:Choice Requires="p14">
      <p:transition spd="slow" p14:dur="4000">
        <p14:vortex/>
      </p:transition>
    </mc:Choice>
    <mc:Fallback xmlns="">
      <p:transition spd="slow">
        <p:fade/>
      </p:transition>
    </mc:Fallback>
  </mc:AlternateContent>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Facet</Template>
  <TotalTime>1910</TotalTime>
  <Words>3410</Words>
  <Application>Microsoft Office PowerPoint</Application>
  <PresentationFormat>On-screen Show (4:3)</PresentationFormat>
  <Paragraphs>192</Paragraphs>
  <Slides>34</Slides>
  <Notes>2</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34</vt:i4>
      </vt:variant>
    </vt:vector>
  </HeadingPairs>
  <TitlesOfParts>
    <vt:vector size="45" baseType="lpstr">
      <vt:lpstr>Arabic Typesetting</vt:lpstr>
      <vt:lpstr>Arial</vt:lpstr>
      <vt:lpstr>Blackadder ITC</vt:lpstr>
      <vt:lpstr>Calibri</vt:lpstr>
      <vt:lpstr>PT Bold Heading</vt:lpstr>
      <vt:lpstr>Simplified Arabic</vt:lpstr>
      <vt:lpstr>Symbol</vt:lpstr>
      <vt:lpstr>Tahoma</vt:lpstr>
      <vt:lpstr>Trebuchet MS</vt:lpstr>
      <vt:lpstr>Wingdings 3</vt:lpstr>
      <vt:lpstr>Facet</vt:lpstr>
      <vt:lpstr>    الحضارة العربية الإسلامية                       اعداد/منار أحمد: الفصل الثاني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تقديم المشروع في المدرسة الديار</dc:title>
  <dc:creator>user</dc:creator>
  <cp:lastModifiedBy>manar</cp:lastModifiedBy>
  <cp:revision>200</cp:revision>
  <dcterms:created xsi:type="dcterms:W3CDTF">2012-07-23T14:28:40Z</dcterms:created>
  <dcterms:modified xsi:type="dcterms:W3CDTF">2020-12-02T08:53:47Z</dcterms:modified>
</cp:coreProperties>
</file>